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24" r:id="rId3"/>
    <p:sldId id="325" r:id="rId4"/>
    <p:sldId id="335" r:id="rId5"/>
    <p:sldId id="326" r:id="rId6"/>
    <p:sldId id="327" r:id="rId7"/>
    <p:sldId id="316" r:id="rId8"/>
    <p:sldId id="321" r:id="rId9"/>
    <p:sldId id="329" r:id="rId10"/>
    <p:sldId id="332" r:id="rId11"/>
    <p:sldId id="305" r:id="rId12"/>
    <p:sldId id="333" r:id="rId13"/>
    <p:sldId id="298" r:id="rId14"/>
    <p:sldId id="330" r:id="rId15"/>
    <p:sldId id="309" r:id="rId16"/>
    <p:sldId id="310" r:id="rId17"/>
    <p:sldId id="311" r:id="rId18"/>
    <p:sldId id="312" r:id="rId19"/>
    <p:sldId id="331" r:id="rId20"/>
    <p:sldId id="314" r:id="rId21"/>
    <p:sldId id="334" r:id="rId22"/>
  </p:sldIdLst>
  <p:sldSz cx="9144000" cy="6858000" type="screen4x3"/>
  <p:notesSz cx="6797675" cy="985678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FF"/>
    <a:srgbClr val="00FF00"/>
    <a:srgbClr val="0000FF"/>
    <a:srgbClr val="FFFFFF"/>
    <a:srgbClr val="94910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59" autoAdjust="0"/>
    <p:restoredTop sz="94612" autoAdjust="0"/>
  </p:normalViewPr>
  <p:slideViewPr>
    <p:cSldViewPr>
      <p:cViewPr varScale="1">
        <p:scale>
          <a:sx n="85" d="100"/>
          <a:sy n="85" d="100"/>
        </p:scale>
        <p:origin x="680" y="1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zn1/Documents/assembly_table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sz="2000" dirty="0"/>
              <a:t>Distribution of 30,392 Samples</a:t>
            </a:r>
          </a:p>
        </c:rich>
      </c:tx>
      <c:layout>
        <c:manualLayout>
          <c:xMode val="edge"/>
          <c:yMode val="edge"/>
          <c:x val="0.3150546994760916"/>
          <c:y val="3.807973356495742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/>
            </c:spPr>
            <c:extLst>
              <c:ext xmlns:c16="http://schemas.microsoft.com/office/drawing/2014/chart" uri="{C3380CC4-5D6E-409C-BE32-E72D297353CC}">
                <c16:uniqueId val="{00000001-3ADE-154F-A2F1-1DD971E0A3EA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/>
            </c:spPr>
            <c:extLst>
              <c:ext xmlns:c16="http://schemas.microsoft.com/office/drawing/2014/chart" uri="{C3380CC4-5D6E-409C-BE32-E72D297353CC}">
                <c16:uniqueId val="{00000003-3ADE-154F-A2F1-1DD971E0A3EA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/>
            </c:spPr>
            <c:extLst>
              <c:ext xmlns:c16="http://schemas.microsoft.com/office/drawing/2014/chart" uri="{C3380CC4-5D6E-409C-BE32-E72D297353CC}">
                <c16:uniqueId val="{00000005-3ADE-154F-A2F1-1DD971E0A3EA}"/>
              </c:ext>
            </c:extLst>
          </c:dPt>
          <c:dPt>
            <c:idx val="3"/>
            <c:bubble3D val="0"/>
            <c:spPr>
              <a:gradFill rotWithShape="1">
                <a:gsLst>
                  <a:gs pos="0">
                    <a:schemeClr val="accent4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/>
            </c:spPr>
            <c:extLst>
              <c:ext xmlns:c16="http://schemas.microsoft.com/office/drawing/2014/chart" uri="{C3380CC4-5D6E-409C-BE32-E72D297353CC}">
                <c16:uniqueId val="{00000007-3ADE-154F-A2F1-1DD971E0A3EA}"/>
              </c:ext>
            </c:extLst>
          </c:dPt>
          <c:dPt>
            <c:idx val="4"/>
            <c:bubble3D val="0"/>
            <c:spPr>
              <a:gradFill rotWithShape="1">
                <a:gsLst>
                  <a:gs pos="0">
                    <a:schemeClr val="accent5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5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5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/>
            </c:spPr>
            <c:extLst>
              <c:ext xmlns:c16="http://schemas.microsoft.com/office/drawing/2014/chart" uri="{C3380CC4-5D6E-409C-BE32-E72D297353CC}">
                <c16:uniqueId val="{00000009-3ADE-154F-A2F1-1DD971E0A3EA}"/>
              </c:ext>
            </c:extLst>
          </c:dPt>
          <c:dPt>
            <c:idx val="5"/>
            <c:bubble3D val="0"/>
            <c:spPr>
              <a:gradFill rotWithShape="1">
                <a:gsLst>
                  <a:gs pos="0">
                    <a:schemeClr val="accent6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6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6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/>
            </c:spPr>
            <c:extLst>
              <c:ext xmlns:c16="http://schemas.microsoft.com/office/drawing/2014/chart" uri="{C3380CC4-5D6E-409C-BE32-E72D297353CC}">
                <c16:uniqueId val="{0000000B-3ADE-154F-A2F1-1DD971E0A3EA}"/>
              </c:ext>
            </c:extLst>
          </c:dPt>
          <c:dPt>
            <c:idx val="6"/>
            <c:bubble3D val="0"/>
            <c:spPr>
              <a:gradFill rotWithShape="1">
                <a:gsLst>
                  <a:gs pos="0">
                    <a:schemeClr val="accent1">
                      <a:lumMod val="6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lumMod val="6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6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/>
            </c:spPr>
            <c:extLst>
              <c:ext xmlns:c16="http://schemas.microsoft.com/office/drawing/2014/chart" uri="{C3380CC4-5D6E-409C-BE32-E72D297353CC}">
                <c16:uniqueId val="{0000000D-3ADE-154F-A2F1-1DD971E0A3EA}"/>
              </c:ext>
            </c:extLst>
          </c:dPt>
          <c:dPt>
            <c:idx val="7"/>
            <c:bubble3D val="0"/>
            <c:spPr>
              <a:gradFill rotWithShape="1">
                <a:gsLst>
                  <a:gs pos="0">
                    <a:schemeClr val="accent2">
                      <a:lumMod val="6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lumMod val="6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6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/>
            </c:spPr>
            <c:extLst>
              <c:ext xmlns:c16="http://schemas.microsoft.com/office/drawing/2014/chart" uri="{C3380CC4-5D6E-409C-BE32-E72D297353CC}">
                <c16:uniqueId val="{0000000F-3ADE-154F-A2F1-1DD971E0A3EA}"/>
              </c:ext>
            </c:extLst>
          </c:dPt>
          <c:dPt>
            <c:idx val="8"/>
            <c:bubble3D val="0"/>
            <c:spPr>
              <a:gradFill rotWithShape="1">
                <a:gsLst>
                  <a:gs pos="0">
                    <a:schemeClr val="accent3">
                      <a:lumMod val="6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lumMod val="6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6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/>
            </c:spPr>
            <c:extLst>
              <c:ext xmlns:c16="http://schemas.microsoft.com/office/drawing/2014/chart" uri="{C3380CC4-5D6E-409C-BE32-E72D297353CC}">
                <c16:uniqueId val="{00000011-3ADE-154F-A2F1-1DD971E0A3EA}"/>
              </c:ext>
            </c:extLst>
          </c:dPt>
          <c:dPt>
            <c:idx val="9"/>
            <c:bubble3D val="0"/>
            <c:spPr>
              <a:gradFill rotWithShape="1">
                <a:gsLst>
                  <a:gs pos="0">
                    <a:schemeClr val="accent4">
                      <a:lumMod val="6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lumMod val="6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6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/>
            </c:spPr>
            <c:extLst>
              <c:ext xmlns:c16="http://schemas.microsoft.com/office/drawing/2014/chart" uri="{C3380CC4-5D6E-409C-BE32-E72D297353CC}">
                <c16:uniqueId val="{00000013-3ADE-154F-A2F1-1DD971E0A3EA}"/>
              </c:ext>
            </c:extLst>
          </c:dPt>
          <c:dPt>
            <c:idx val="10"/>
            <c:bubble3D val="0"/>
            <c:spPr>
              <a:gradFill rotWithShape="1">
                <a:gsLst>
                  <a:gs pos="0">
                    <a:schemeClr val="accent5">
                      <a:lumMod val="6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5">
                      <a:lumMod val="6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5">
                      <a:lumMod val="6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/>
            </c:spPr>
            <c:extLst>
              <c:ext xmlns:c16="http://schemas.microsoft.com/office/drawing/2014/chart" uri="{C3380CC4-5D6E-409C-BE32-E72D297353CC}">
                <c16:uniqueId val="{00000015-3ADE-154F-A2F1-1DD971E0A3EA}"/>
              </c:ext>
            </c:extLst>
          </c:dPt>
          <c:dPt>
            <c:idx val="11"/>
            <c:bubble3D val="0"/>
            <c:spPr>
              <a:gradFill rotWithShape="1">
                <a:gsLst>
                  <a:gs pos="0">
                    <a:schemeClr val="accent6">
                      <a:lumMod val="6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6">
                      <a:lumMod val="6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6">
                      <a:lumMod val="6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/>
            </c:spPr>
            <c:extLst>
              <c:ext xmlns:c16="http://schemas.microsoft.com/office/drawing/2014/chart" uri="{C3380CC4-5D6E-409C-BE32-E72D297353CC}">
                <c16:uniqueId val="{00000017-3ADE-154F-A2F1-1DD971E0A3EA}"/>
              </c:ext>
            </c:extLst>
          </c:dPt>
          <c:dPt>
            <c:idx val="12"/>
            <c:bubble3D val="0"/>
            <c:spPr>
              <a:gradFill rotWithShape="1">
                <a:gsLst>
                  <a:gs pos="0">
                    <a:schemeClr val="accent1">
                      <a:lumMod val="80000"/>
                      <a:lumOff val="2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lumMod val="80000"/>
                      <a:lumOff val="2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80000"/>
                      <a:lumOff val="2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/>
            </c:spPr>
            <c:extLst>
              <c:ext xmlns:c16="http://schemas.microsoft.com/office/drawing/2014/chart" uri="{C3380CC4-5D6E-409C-BE32-E72D297353CC}">
                <c16:uniqueId val="{00000019-3ADE-154F-A2F1-1DD971E0A3EA}"/>
              </c:ext>
            </c:extLst>
          </c:dPt>
          <c:dPt>
            <c:idx val="13"/>
            <c:bubble3D val="0"/>
            <c:spPr>
              <a:gradFill rotWithShape="1">
                <a:gsLst>
                  <a:gs pos="0">
                    <a:schemeClr val="accent2">
                      <a:lumMod val="80000"/>
                      <a:lumOff val="2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lumMod val="80000"/>
                      <a:lumOff val="2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80000"/>
                      <a:lumOff val="2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/>
            </c:spPr>
            <c:extLst>
              <c:ext xmlns:c16="http://schemas.microsoft.com/office/drawing/2014/chart" uri="{C3380CC4-5D6E-409C-BE32-E72D297353CC}">
                <c16:uniqueId val="{0000001B-3ADE-154F-A2F1-1DD971E0A3EA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1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lt1">
                      <a:lumMod val="95000"/>
                      <a:alpha val="54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Sheet2!$B$2:$B$15</c:f>
              <c:strCache>
                <c:ptCount val="14"/>
                <c:pt idx="0">
                  <c:v>England</c:v>
                </c:pt>
                <c:pt idx="1">
                  <c:v>USA</c:v>
                </c:pt>
                <c:pt idx="2">
                  <c:v>Wales</c:v>
                </c:pt>
                <c:pt idx="3">
                  <c:v>Scotland</c:v>
                </c:pt>
                <c:pt idx="4">
                  <c:v>Australia</c:v>
                </c:pt>
                <c:pt idx="5">
                  <c:v>Denmark</c:v>
                </c:pt>
                <c:pt idx="6">
                  <c:v>Iceland</c:v>
                </c:pt>
                <c:pt idx="7">
                  <c:v>Netherlands</c:v>
                </c:pt>
                <c:pt idx="8">
                  <c:v>China</c:v>
                </c:pt>
                <c:pt idx="9">
                  <c:v>Spain</c:v>
                </c:pt>
                <c:pt idx="10">
                  <c:v>Belgium</c:v>
                </c:pt>
                <c:pt idx="11">
                  <c:v>France</c:v>
                </c:pt>
                <c:pt idx="12">
                  <c:v>India</c:v>
                </c:pt>
                <c:pt idx="13">
                  <c:v>Others</c:v>
                </c:pt>
              </c:strCache>
            </c:strRef>
          </c:cat>
          <c:val>
            <c:numRef>
              <c:f>Sheet2!$C$2:$C$15</c:f>
              <c:numCache>
                <c:formatCode>General</c:formatCode>
                <c:ptCount val="14"/>
                <c:pt idx="0">
                  <c:v>10128</c:v>
                </c:pt>
                <c:pt idx="1">
                  <c:v>6328</c:v>
                </c:pt>
                <c:pt idx="2">
                  <c:v>2845</c:v>
                </c:pt>
                <c:pt idx="3">
                  <c:v>1854</c:v>
                </c:pt>
                <c:pt idx="4">
                  <c:v>1359</c:v>
                </c:pt>
                <c:pt idx="5">
                  <c:v>627</c:v>
                </c:pt>
                <c:pt idx="6">
                  <c:v>601</c:v>
                </c:pt>
                <c:pt idx="7">
                  <c:v>579</c:v>
                </c:pt>
                <c:pt idx="8">
                  <c:v>552</c:v>
                </c:pt>
                <c:pt idx="9">
                  <c:v>497</c:v>
                </c:pt>
                <c:pt idx="10">
                  <c:v>474</c:v>
                </c:pt>
                <c:pt idx="11">
                  <c:v>389</c:v>
                </c:pt>
                <c:pt idx="12">
                  <c:v>337</c:v>
                </c:pt>
                <c:pt idx="13">
                  <c:v>4387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C-3ADE-154F-A2F1-1DD971E0A3EA}"/>
            </c:ext>
          </c:extLst>
        </c:ser>
        <c:dLbls>
          <c:dLblPos val="inEnd"/>
          <c:showLegendKey val="0"/>
          <c:showVal val="0"/>
          <c:showCatName val="1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68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FA552-2BEA-4A95-9BE1-7CB5E71F306F}" type="datetimeFigureOut">
              <a:rPr lang="en-GB" smtClean="0"/>
              <a:t>30/05/2020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0593D-3762-402C-B863-B70243CB316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58445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FA552-2BEA-4A95-9BE1-7CB5E71F306F}" type="datetimeFigureOut">
              <a:rPr lang="en-GB" smtClean="0"/>
              <a:t>30/05/2020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0593D-3762-402C-B863-B70243CB316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8568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FA552-2BEA-4A95-9BE1-7CB5E71F306F}" type="datetimeFigureOut">
              <a:rPr lang="en-GB" smtClean="0"/>
              <a:t>30/05/2020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0593D-3762-402C-B863-B70243CB316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10892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FA552-2BEA-4A95-9BE1-7CB5E71F306F}" type="datetimeFigureOut">
              <a:rPr lang="en-GB" smtClean="0"/>
              <a:t>30/05/2020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0593D-3762-402C-B863-B70243CB316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34037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FA552-2BEA-4A95-9BE1-7CB5E71F306F}" type="datetimeFigureOut">
              <a:rPr lang="en-GB" smtClean="0"/>
              <a:t>30/05/2020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0593D-3762-402C-B863-B70243CB316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27927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FA552-2BEA-4A95-9BE1-7CB5E71F306F}" type="datetimeFigureOut">
              <a:rPr lang="en-GB" smtClean="0"/>
              <a:t>30/05/2020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0593D-3762-402C-B863-B70243CB316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57927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FA552-2BEA-4A95-9BE1-7CB5E71F306F}" type="datetimeFigureOut">
              <a:rPr lang="en-GB" smtClean="0"/>
              <a:t>30/05/2020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0593D-3762-402C-B863-B70243CB316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37886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FA552-2BEA-4A95-9BE1-7CB5E71F306F}" type="datetimeFigureOut">
              <a:rPr lang="en-GB" smtClean="0"/>
              <a:t>30/05/2020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0593D-3762-402C-B863-B70243CB316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85129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FA552-2BEA-4A95-9BE1-7CB5E71F306F}" type="datetimeFigureOut">
              <a:rPr lang="en-GB" smtClean="0"/>
              <a:t>30/05/2020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0593D-3762-402C-B863-B70243CB316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86476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FA552-2BEA-4A95-9BE1-7CB5E71F306F}" type="datetimeFigureOut">
              <a:rPr lang="en-GB" smtClean="0"/>
              <a:t>30/05/2020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0593D-3762-402C-B863-B70243CB316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30329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FA552-2BEA-4A95-9BE1-7CB5E71F306F}" type="datetimeFigureOut">
              <a:rPr lang="en-GB" smtClean="0"/>
              <a:t>30/05/2020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0593D-3762-402C-B863-B70243CB316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31773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DFA552-2BEA-4A95-9BE1-7CB5E71F306F}" type="datetimeFigureOut">
              <a:rPr lang="en-GB" smtClean="0"/>
              <a:t>30/05/2020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D0593D-3762-402C-B863-B70243CB316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91780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jpg"/><Relationship Id="rId4" Type="http://schemas.openxmlformats.org/officeDocument/2006/relationships/image" Target="../media/image5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3" Type="http://schemas.openxmlformats.org/officeDocument/2006/relationships/image" Target="../media/image5.jpg"/><Relationship Id="rId7" Type="http://schemas.openxmlformats.org/officeDocument/2006/relationships/image" Target="../media/image9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10" Type="http://schemas.openxmlformats.org/officeDocument/2006/relationships/image" Target="../media/image12.png"/><Relationship Id="rId4" Type="http://schemas.openxmlformats.org/officeDocument/2006/relationships/image" Target="../media/image6.jpeg"/><Relationship Id="rId9" Type="http://schemas.openxmlformats.org/officeDocument/2006/relationships/image" Target="../media/image11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g"/><Relationship Id="rId11" Type="http://schemas.openxmlformats.org/officeDocument/2006/relationships/image" Target="../media/image25.png"/><Relationship Id="rId5" Type="http://schemas.openxmlformats.org/officeDocument/2006/relationships/image" Target="../media/image19.jpg"/><Relationship Id="rId10" Type="http://schemas.openxmlformats.org/officeDocument/2006/relationships/image" Target="../media/image24.png"/><Relationship Id="rId4" Type="http://schemas.openxmlformats.org/officeDocument/2006/relationships/image" Target="../media/image18.jpg"/><Relationship Id="rId9" Type="http://schemas.openxmlformats.org/officeDocument/2006/relationships/image" Target="../media/image2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3.jpe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Wellcome 33_skyP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48"/>
          <a:stretch>
            <a:fillRect/>
          </a:stretch>
        </p:blipFill>
        <p:spPr bwMode="auto">
          <a:xfrm>
            <a:off x="0" y="-27384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18"/>
          <p:cNvSpPr>
            <a:spLocks noChangeArrowheads="1"/>
          </p:cNvSpPr>
          <p:nvPr/>
        </p:nvSpPr>
        <p:spPr bwMode="auto">
          <a:xfrm>
            <a:off x="371252" y="476672"/>
            <a:ext cx="8401496" cy="936104"/>
          </a:xfrm>
          <a:prstGeom prst="rect">
            <a:avLst/>
          </a:prstGeom>
          <a:solidFill>
            <a:srgbClr val="FFFFFF"/>
          </a:solidFill>
          <a:ln w="38100">
            <a:solidFill>
              <a:srgbClr val="00FF66"/>
            </a:solidFill>
            <a:miter lim="800000"/>
            <a:headEnd/>
            <a:tailEnd/>
          </a:ln>
          <a:effectLst/>
        </p:spPr>
        <p:txBody>
          <a:bodyPr lIns="90488" tIns="44450" rIns="90488" bIns="44450" anchor="ctr"/>
          <a:lstStyle/>
          <a:p>
            <a:pPr algn="ctr">
              <a:defRPr/>
            </a:pPr>
            <a:r>
              <a:rPr lang="en-GB" sz="2800" b="1" i="1" dirty="0" err="1">
                <a:solidFill>
                  <a:srgbClr val="FF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Book Antiqua" pitchFamily="18" charset="0"/>
              </a:rPr>
              <a:t>CovidPileup</a:t>
            </a:r>
            <a:r>
              <a:rPr lang="en-GB" sz="2800" b="1" i="1" dirty="0">
                <a:solidFill>
                  <a:srgbClr val="FF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Book Antiqua" pitchFamily="18" charset="0"/>
              </a:rPr>
              <a:t> – A Pipeline for COVID-19 Variation Analysis from Whole Genome Sequences</a:t>
            </a:r>
          </a:p>
        </p:txBody>
      </p:sp>
      <p:sp>
        <p:nvSpPr>
          <p:cNvPr id="10" name="Rectangle 23"/>
          <p:cNvSpPr>
            <a:spLocks noChangeArrowheads="1"/>
          </p:cNvSpPr>
          <p:nvPr/>
        </p:nvSpPr>
        <p:spPr bwMode="auto">
          <a:xfrm>
            <a:off x="635000" y="3109913"/>
            <a:ext cx="7550150" cy="96361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/>
          <a:lstStyle>
            <a:lvl1pPr marL="342900" indent="-342900">
              <a:defRPr sz="16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20000"/>
              </a:spcBef>
              <a:defRPr/>
            </a:pPr>
            <a:r>
              <a:rPr lang="en-GB" altLang="en-US" sz="2800" i="1" u="sng" dirty="0">
                <a:solidFill>
                  <a:srgbClr val="FFFF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</a:rPr>
              <a:t>Zemin </a:t>
            </a:r>
            <a:r>
              <a:rPr lang="en-GB" altLang="en-US" sz="2800" i="1" u="sng" dirty="0" err="1">
                <a:solidFill>
                  <a:srgbClr val="FFFF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</a:rPr>
              <a:t>Ning</a:t>
            </a:r>
            <a:endParaRPr lang="en-GB" altLang="en-US" sz="2800" i="1" u="sng" dirty="0">
              <a:solidFill>
                <a:srgbClr val="FFFF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itchFamily="34" charset="0"/>
            </a:endParaRPr>
          </a:p>
          <a:p>
            <a:pPr algn="ctr">
              <a:spcBef>
                <a:spcPct val="20000"/>
              </a:spcBef>
              <a:defRPr/>
            </a:pPr>
            <a:r>
              <a:rPr lang="en-GB" altLang="en-US" sz="2800" i="1" u="sng" dirty="0">
                <a:solidFill>
                  <a:srgbClr val="FFFF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</a:rPr>
              <a:t>The </a:t>
            </a:r>
            <a:r>
              <a:rPr lang="en-GB" altLang="en-US" sz="2800" i="1" u="sng" dirty="0" err="1">
                <a:solidFill>
                  <a:srgbClr val="FFFF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</a:rPr>
              <a:t>Wellcome</a:t>
            </a:r>
            <a:r>
              <a:rPr lang="en-GB" altLang="en-US" sz="2800" i="1" u="sng" dirty="0">
                <a:solidFill>
                  <a:srgbClr val="FFFF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</a:rPr>
              <a:t> Sanger Institute</a:t>
            </a:r>
          </a:p>
          <a:p>
            <a:pPr algn="ctr">
              <a:spcBef>
                <a:spcPct val="20000"/>
              </a:spcBef>
              <a:defRPr/>
            </a:pPr>
            <a:r>
              <a:rPr lang="en-GB" altLang="en-US" sz="2800" i="1" u="sng" dirty="0">
                <a:solidFill>
                  <a:srgbClr val="FFFF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</a:rPr>
              <a:t>UK</a:t>
            </a:r>
          </a:p>
          <a:p>
            <a:pPr algn="ctr">
              <a:spcBef>
                <a:spcPct val="20000"/>
              </a:spcBef>
              <a:defRPr/>
            </a:pPr>
            <a:endParaRPr lang="en-GB" altLang="en-US" sz="3200" i="1" dirty="0">
              <a:solidFill>
                <a:srgbClr val="FFFF00"/>
              </a:solidFill>
              <a:latin typeface="Arial" pitchFamily="34" charset="0"/>
            </a:endParaRPr>
          </a:p>
          <a:p>
            <a:pPr algn="ctr">
              <a:spcBef>
                <a:spcPct val="20000"/>
              </a:spcBef>
              <a:defRPr/>
            </a:pPr>
            <a:endParaRPr lang="en-GB" altLang="en-US" sz="3200" i="1" u="sng" dirty="0">
              <a:solidFill>
                <a:srgbClr val="FFFF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61EFCC1-D19E-744C-B012-9C64E2199A5E}"/>
              </a:ext>
            </a:extLst>
          </p:cNvPr>
          <p:cNvSpPr/>
          <p:nvPr/>
        </p:nvSpPr>
        <p:spPr>
          <a:xfrm>
            <a:off x="1391506" y="1796446"/>
            <a:ext cx="6360988" cy="5232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2800" dirty="0"/>
              <a:t>https://</a:t>
            </a:r>
            <a:r>
              <a:rPr lang="en-US" sz="2800" dirty="0" err="1"/>
              <a:t>github.com</a:t>
            </a:r>
            <a:r>
              <a:rPr lang="en-US" sz="2800" dirty="0"/>
              <a:t>/</a:t>
            </a:r>
            <a:r>
              <a:rPr lang="en-US" sz="2800" dirty="0" err="1"/>
              <a:t>wtsi-hpag</a:t>
            </a:r>
            <a:r>
              <a:rPr lang="en-US" sz="2800" dirty="0"/>
              <a:t>/</a:t>
            </a:r>
            <a:r>
              <a:rPr lang="en-US" sz="2800" dirty="0" err="1"/>
              <a:t>covidPileup</a:t>
            </a:r>
            <a:endParaRPr lang="en-US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576600-7381-444D-822B-63A3160905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0216" y="4863772"/>
            <a:ext cx="4472024" cy="1521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6712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B40C815-C98E-8E4E-B60F-79778A452D12}"/>
              </a:ext>
            </a:extLst>
          </p:cNvPr>
          <p:cNvSpPr/>
          <p:nvPr/>
        </p:nvSpPr>
        <p:spPr>
          <a:xfrm>
            <a:off x="2260080" y="3589266"/>
            <a:ext cx="864096" cy="26642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0F4E548-7A1E-F047-B0A6-D7898532F547}"/>
              </a:ext>
            </a:extLst>
          </p:cNvPr>
          <p:cNvCxnSpPr/>
          <p:nvPr/>
        </p:nvCxnSpPr>
        <p:spPr>
          <a:xfrm>
            <a:off x="2260080" y="3877298"/>
            <a:ext cx="86409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BA1E582-01CB-094B-9013-354852146E33}"/>
              </a:ext>
            </a:extLst>
          </p:cNvPr>
          <p:cNvCxnSpPr/>
          <p:nvPr/>
        </p:nvCxnSpPr>
        <p:spPr>
          <a:xfrm>
            <a:off x="2260080" y="4165330"/>
            <a:ext cx="86409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0663835-C902-B444-B953-F7419ED87727}"/>
              </a:ext>
            </a:extLst>
          </p:cNvPr>
          <p:cNvCxnSpPr/>
          <p:nvPr/>
        </p:nvCxnSpPr>
        <p:spPr>
          <a:xfrm>
            <a:off x="2260080" y="5965530"/>
            <a:ext cx="86409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76B9447-EFF2-3346-BF12-32A3ADF2D43C}"/>
              </a:ext>
            </a:extLst>
          </p:cNvPr>
          <p:cNvCxnSpPr/>
          <p:nvPr/>
        </p:nvCxnSpPr>
        <p:spPr>
          <a:xfrm>
            <a:off x="2260080" y="5029426"/>
            <a:ext cx="86409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148B4D5-2BF2-C04B-8A94-D6955AFC652B}"/>
              </a:ext>
            </a:extLst>
          </p:cNvPr>
          <p:cNvCxnSpPr/>
          <p:nvPr/>
        </p:nvCxnSpPr>
        <p:spPr>
          <a:xfrm>
            <a:off x="2260080" y="5677498"/>
            <a:ext cx="86409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0A4E811-FF50-5340-8D7F-1E99DD13E2F2}"/>
              </a:ext>
            </a:extLst>
          </p:cNvPr>
          <p:cNvCxnSpPr/>
          <p:nvPr/>
        </p:nvCxnSpPr>
        <p:spPr>
          <a:xfrm>
            <a:off x="2260080" y="4669386"/>
            <a:ext cx="86409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280B8A4-367C-3745-86EA-FA0F68867A53}"/>
              </a:ext>
            </a:extLst>
          </p:cNvPr>
          <p:cNvSpPr txBox="1"/>
          <p:nvPr/>
        </p:nvSpPr>
        <p:spPr>
          <a:xfrm>
            <a:off x="2552608" y="4581128"/>
            <a:ext cx="2696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A497FD7-F89D-9A48-9C54-68CDE7C8EE0A}"/>
              </a:ext>
            </a:extLst>
          </p:cNvPr>
          <p:cNvSpPr/>
          <p:nvPr/>
        </p:nvSpPr>
        <p:spPr>
          <a:xfrm>
            <a:off x="4132288" y="2865165"/>
            <a:ext cx="864096" cy="480412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D289C34-FFDA-8C4E-9F86-5EEBCDD9AF2D}"/>
              </a:ext>
            </a:extLst>
          </p:cNvPr>
          <p:cNvSpPr txBox="1"/>
          <p:nvPr/>
        </p:nvSpPr>
        <p:spPr>
          <a:xfrm>
            <a:off x="2525836" y="5925460"/>
            <a:ext cx="3778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6B7CBE8-15E0-694C-8E74-DE8F4D7BD937}"/>
              </a:ext>
            </a:extLst>
          </p:cNvPr>
          <p:cNvSpPr txBox="1"/>
          <p:nvPr/>
        </p:nvSpPr>
        <p:spPr>
          <a:xfrm>
            <a:off x="2552607" y="3511123"/>
            <a:ext cx="407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7E6E5FE-C75A-3643-99C8-375264D6A492}"/>
              </a:ext>
            </a:extLst>
          </p:cNvPr>
          <p:cNvCxnSpPr/>
          <p:nvPr/>
        </p:nvCxnSpPr>
        <p:spPr>
          <a:xfrm flipV="1">
            <a:off x="3340200" y="3105371"/>
            <a:ext cx="648072" cy="6058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E8B4181-A5A7-C84C-AD36-958BE7C1B13A}"/>
              </a:ext>
            </a:extLst>
          </p:cNvPr>
          <p:cNvCxnSpPr>
            <a:cxnSpLocks/>
          </p:cNvCxnSpPr>
          <p:nvPr/>
        </p:nvCxnSpPr>
        <p:spPr>
          <a:xfrm flipV="1">
            <a:off x="3206214" y="4847874"/>
            <a:ext cx="81938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A0B1D13-7AAD-6541-93AE-5FDDCF0D2272}"/>
              </a:ext>
            </a:extLst>
          </p:cNvPr>
          <p:cNvCxnSpPr>
            <a:cxnSpLocks/>
          </p:cNvCxnSpPr>
          <p:nvPr/>
        </p:nvCxnSpPr>
        <p:spPr>
          <a:xfrm>
            <a:off x="3243186" y="6102561"/>
            <a:ext cx="745086" cy="3228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ight Arrow 17">
            <a:extLst>
              <a:ext uri="{FF2B5EF4-FFF2-40B4-BE49-F238E27FC236}">
                <a16:creationId xmlns:a16="http://schemas.microsoft.com/office/drawing/2014/main" id="{F09E858F-A6DD-EC44-8617-46D4F5B21774}"/>
              </a:ext>
            </a:extLst>
          </p:cNvPr>
          <p:cNvSpPr/>
          <p:nvPr/>
        </p:nvSpPr>
        <p:spPr>
          <a:xfrm>
            <a:off x="5364088" y="4653136"/>
            <a:ext cx="288032" cy="5061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4F8E03C-C6EE-7647-A662-11C5E30BD546}"/>
              </a:ext>
            </a:extLst>
          </p:cNvPr>
          <p:cNvSpPr/>
          <p:nvPr/>
        </p:nvSpPr>
        <p:spPr>
          <a:xfrm>
            <a:off x="4132288" y="3346360"/>
            <a:ext cx="864096" cy="682282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EDB6F02-F7C5-5541-863E-C43D07478AC7}"/>
              </a:ext>
            </a:extLst>
          </p:cNvPr>
          <p:cNvSpPr/>
          <p:nvPr/>
        </p:nvSpPr>
        <p:spPr>
          <a:xfrm>
            <a:off x="4128456" y="4028642"/>
            <a:ext cx="864096" cy="458190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B291F20-0E62-D245-9CCB-6D7BE2AD0DCD}"/>
              </a:ext>
            </a:extLst>
          </p:cNvPr>
          <p:cNvSpPr/>
          <p:nvPr/>
        </p:nvSpPr>
        <p:spPr>
          <a:xfrm>
            <a:off x="4128456" y="4486832"/>
            <a:ext cx="864096" cy="877771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23EA4A5-2545-854C-843B-D0E41B46639F}"/>
              </a:ext>
            </a:extLst>
          </p:cNvPr>
          <p:cNvSpPr/>
          <p:nvPr/>
        </p:nvSpPr>
        <p:spPr>
          <a:xfrm>
            <a:off x="4128456" y="5372698"/>
            <a:ext cx="864096" cy="304800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85DF3B5-C74A-FE43-B2C4-5DCE6E1F8FDA}"/>
              </a:ext>
            </a:extLst>
          </p:cNvPr>
          <p:cNvSpPr/>
          <p:nvPr/>
        </p:nvSpPr>
        <p:spPr>
          <a:xfrm>
            <a:off x="4132287" y="5677497"/>
            <a:ext cx="864096" cy="503379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F2EDDF4-6E1C-C443-8725-AE265B89AEB8}"/>
              </a:ext>
            </a:extLst>
          </p:cNvPr>
          <p:cNvSpPr/>
          <p:nvPr/>
        </p:nvSpPr>
        <p:spPr>
          <a:xfrm>
            <a:off x="4132287" y="6109546"/>
            <a:ext cx="864096" cy="631822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19F140C-FCD7-E842-B1F8-FFF3CCF09E30}"/>
              </a:ext>
            </a:extLst>
          </p:cNvPr>
          <p:cNvSpPr/>
          <p:nvPr/>
        </p:nvSpPr>
        <p:spPr>
          <a:xfrm>
            <a:off x="5940152" y="2924943"/>
            <a:ext cx="966953" cy="35005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5">
            <a:extLst>
              <a:ext uri="{FF2B5EF4-FFF2-40B4-BE49-F238E27FC236}">
                <a16:creationId xmlns:a16="http://schemas.microsoft.com/office/drawing/2014/main" id="{A0A6DF9E-A607-2F47-BE13-98120C3A77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528" y="1088098"/>
            <a:ext cx="1052051" cy="531440"/>
          </a:xfrm>
          <a:prstGeom prst="rect">
            <a:avLst/>
          </a:prstGeom>
          <a:solidFill>
            <a:srgbClr val="FFFFCC"/>
          </a:solidFill>
          <a:ln w="25400">
            <a:solidFill>
              <a:srgbClr val="00FF00"/>
            </a:solidFill>
          </a:ln>
        </p:spPr>
        <p:txBody>
          <a:bodyPr anchor="b"/>
          <a:lstStyle/>
          <a:p>
            <a:pPr algn="ctr">
              <a:defRPr/>
            </a:pPr>
            <a:r>
              <a:rPr lang="en-US" sz="3200" b="1" kern="0" dirty="0">
                <a:solidFill>
                  <a:srgbClr val="FF00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VCF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7CB8F102-CEA9-364A-9215-8061F613F9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84483"/>
            <a:ext cx="6615268" cy="2624437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91039EEF-EB2C-9A4B-B228-84ACDAEF7EB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639" r="9393" b="31754"/>
          <a:stretch/>
        </p:blipFill>
        <p:spPr>
          <a:xfrm>
            <a:off x="5957584" y="5644592"/>
            <a:ext cx="921980" cy="766517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336101EE-56C8-864D-AB5E-1DF236544B2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15" r="30976" b="27316"/>
          <a:stretch/>
        </p:blipFill>
        <p:spPr>
          <a:xfrm>
            <a:off x="5957584" y="4990593"/>
            <a:ext cx="843058" cy="802167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A1C3FB86-5679-8C4B-BB46-06DD2E6C5B8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25" r="47583" b="34762"/>
          <a:stretch/>
        </p:blipFill>
        <p:spPr>
          <a:xfrm>
            <a:off x="5981944" y="4412289"/>
            <a:ext cx="851880" cy="688528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613CD2A4-121B-5741-A83A-B01948C8E96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28" r="65129" b="31943"/>
          <a:stretch/>
        </p:blipFill>
        <p:spPr>
          <a:xfrm>
            <a:off x="6012160" y="3717032"/>
            <a:ext cx="792088" cy="773431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61E7686B-E900-5D4A-A2F9-8384C263A31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1348" b="33719"/>
          <a:stretch/>
        </p:blipFill>
        <p:spPr>
          <a:xfrm>
            <a:off x="5983200" y="2951877"/>
            <a:ext cx="893056" cy="821005"/>
          </a:xfrm>
          <a:prstGeom prst="rect">
            <a:avLst/>
          </a:prstGeom>
        </p:spPr>
      </p:pic>
      <p:sp>
        <p:nvSpPr>
          <p:cNvPr id="44" name="Rectangle 5">
            <a:extLst>
              <a:ext uri="{FF2B5EF4-FFF2-40B4-BE49-F238E27FC236}">
                <a16:creationId xmlns:a16="http://schemas.microsoft.com/office/drawing/2014/main" id="{C1DF9202-FCC5-DA49-BC06-6BEB18BA35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4963" y="4403666"/>
            <a:ext cx="1052051" cy="531440"/>
          </a:xfrm>
          <a:prstGeom prst="rect">
            <a:avLst/>
          </a:prstGeom>
          <a:solidFill>
            <a:srgbClr val="FFFFCC"/>
          </a:solidFill>
          <a:ln w="25400">
            <a:solidFill>
              <a:srgbClr val="00FF00"/>
            </a:solidFill>
          </a:ln>
        </p:spPr>
        <p:txBody>
          <a:bodyPr anchor="b"/>
          <a:lstStyle/>
          <a:p>
            <a:pPr algn="ctr">
              <a:defRPr/>
            </a:pPr>
            <a:r>
              <a:rPr lang="en-US" sz="3200" b="1" kern="0" dirty="0">
                <a:solidFill>
                  <a:srgbClr val="FF00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VPF</a:t>
            </a: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B5643B5A-CCC9-DF4D-8314-8A6746094FC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93" t="37654" r="67146" b="37952"/>
          <a:stretch/>
        </p:blipFill>
        <p:spPr>
          <a:xfrm>
            <a:off x="7341314" y="5635455"/>
            <a:ext cx="836415" cy="775654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1C7C3FBC-1266-7B4A-BE56-8C8356B6656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992" t="67249" r="6823" b="8739"/>
          <a:stretch/>
        </p:blipFill>
        <p:spPr>
          <a:xfrm>
            <a:off x="7283906" y="4137042"/>
            <a:ext cx="834179" cy="588102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C622085A-DC1D-6848-8E4E-8EB7B81858D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992" t="36246" r="5245" b="41658"/>
          <a:stretch/>
        </p:blipFill>
        <p:spPr>
          <a:xfrm>
            <a:off x="7228663" y="3446492"/>
            <a:ext cx="880864" cy="702588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F20151EA-FE66-644F-9F95-520FEC34434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992" t="9672" r="4201" b="68318"/>
          <a:stretch/>
        </p:blipFill>
        <p:spPr>
          <a:xfrm>
            <a:off x="7259512" y="2873150"/>
            <a:ext cx="911794" cy="699866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E70A1F4B-7DD4-9A49-B0E3-127669E81BB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58" t="12690" r="35448" b="68632"/>
          <a:stretch/>
        </p:blipFill>
        <p:spPr>
          <a:xfrm>
            <a:off x="7272831" y="4707283"/>
            <a:ext cx="899569" cy="593925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20FC13F5-CDCB-B143-BF1F-1D2FDB9AD2E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58" t="36069" r="35448" b="38533"/>
          <a:stretch/>
        </p:blipFill>
        <p:spPr>
          <a:xfrm>
            <a:off x="7236296" y="5141679"/>
            <a:ext cx="899569" cy="651081"/>
          </a:xfrm>
          <a:prstGeom prst="rect">
            <a:avLst/>
          </a:prstGeom>
        </p:spPr>
      </p:pic>
      <p:sp>
        <p:nvSpPr>
          <p:cNvPr id="66" name="Rectangle 65">
            <a:extLst>
              <a:ext uri="{FF2B5EF4-FFF2-40B4-BE49-F238E27FC236}">
                <a16:creationId xmlns:a16="http://schemas.microsoft.com/office/drawing/2014/main" id="{7152ABFD-6249-D64C-9C09-EA765B4FBA3A}"/>
              </a:ext>
            </a:extLst>
          </p:cNvPr>
          <p:cNvSpPr/>
          <p:nvPr/>
        </p:nvSpPr>
        <p:spPr>
          <a:xfrm>
            <a:off x="7251194" y="2924943"/>
            <a:ext cx="891074" cy="35005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7973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64F6A83-A7EF-894E-8340-BED8492954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404664"/>
            <a:ext cx="8604448" cy="627909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690870F-EA87-C14F-8A99-3CE1E78365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27784" y="44624"/>
            <a:ext cx="3816424" cy="504056"/>
          </a:xfrm>
          <a:prstGeom prst="rect">
            <a:avLst/>
          </a:prstGeom>
          <a:solidFill>
            <a:srgbClr val="FFFFCC"/>
          </a:solidFill>
          <a:ln w="25400">
            <a:solidFill>
              <a:srgbClr val="00FF00"/>
            </a:solidFill>
          </a:ln>
        </p:spPr>
        <p:txBody>
          <a:bodyPr anchor="b"/>
          <a:lstStyle/>
          <a:p>
            <a:pPr algn="ctr">
              <a:defRPr/>
            </a:pPr>
            <a:r>
              <a:rPr lang="en-US" sz="2800" b="1" i="1" kern="0" dirty="0">
                <a:solidFill>
                  <a:srgbClr val="FF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COVID-19 SNP Pileup</a:t>
            </a:r>
            <a:endParaRPr lang="en-US" sz="2800" b="1" kern="0" dirty="0">
              <a:solidFill>
                <a:srgbClr val="FF00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E9FFC31D-77FF-4447-9B94-0A255D157F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552" y="1683703"/>
            <a:ext cx="990364" cy="377145"/>
          </a:xfrm>
          <a:prstGeom prst="rect">
            <a:avLst/>
          </a:prstGeom>
          <a:noFill/>
          <a:ln w="25400">
            <a:solidFill>
              <a:srgbClr val="00FF00"/>
            </a:solidFill>
          </a:ln>
        </p:spPr>
        <p:txBody>
          <a:bodyPr anchor="b"/>
          <a:lstStyle/>
          <a:p>
            <a:pPr algn="ctr">
              <a:defRPr/>
            </a:pPr>
            <a:r>
              <a:rPr lang="en-US" sz="2000" b="1" i="1" kern="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C241T</a:t>
            </a:r>
            <a:endParaRPr lang="en-US" sz="2000" b="1" kern="0" dirty="0">
              <a:solidFill>
                <a:srgbClr val="FF00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05AE8C0A-97A8-074A-840B-D6DD79B09A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25452" y="1628800"/>
            <a:ext cx="1134380" cy="377145"/>
          </a:xfrm>
          <a:prstGeom prst="rect">
            <a:avLst/>
          </a:prstGeom>
          <a:noFill/>
          <a:ln w="25400">
            <a:solidFill>
              <a:srgbClr val="00FF00"/>
            </a:solidFill>
          </a:ln>
        </p:spPr>
        <p:txBody>
          <a:bodyPr anchor="b"/>
          <a:lstStyle/>
          <a:p>
            <a:pPr algn="ctr">
              <a:defRPr/>
            </a:pPr>
            <a:r>
              <a:rPr lang="en-US" sz="2000" b="1" i="1" kern="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C3037T</a:t>
            </a:r>
            <a:endParaRPr lang="en-US" sz="2000" b="1" kern="0" dirty="0">
              <a:solidFill>
                <a:srgbClr val="FF00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AD4691A0-D4C6-3943-816D-0406DB842E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27984" y="1628800"/>
            <a:ext cx="1296652" cy="377145"/>
          </a:xfrm>
          <a:prstGeom prst="rect">
            <a:avLst/>
          </a:prstGeom>
          <a:noFill/>
          <a:ln w="25400">
            <a:solidFill>
              <a:srgbClr val="00FF00"/>
            </a:solidFill>
          </a:ln>
        </p:spPr>
        <p:txBody>
          <a:bodyPr anchor="b"/>
          <a:lstStyle/>
          <a:p>
            <a:pPr algn="ctr">
              <a:defRPr/>
            </a:pPr>
            <a:r>
              <a:rPr lang="en-US" sz="2000" b="1" i="1" kern="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C14408T</a:t>
            </a:r>
            <a:endParaRPr lang="en-US" sz="2000" b="1" kern="0" dirty="0">
              <a:solidFill>
                <a:srgbClr val="FF00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3BBA46D6-D23B-DA43-B29B-0338A72FDF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16216" y="1628800"/>
            <a:ext cx="1296144" cy="377145"/>
          </a:xfrm>
          <a:prstGeom prst="rect">
            <a:avLst/>
          </a:prstGeom>
          <a:noFill/>
          <a:ln w="25400">
            <a:solidFill>
              <a:srgbClr val="00FF00"/>
            </a:solidFill>
          </a:ln>
        </p:spPr>
        <p:txBody>
          <a:bodyPr anchor="b"/>
          <a:lstStyle/>
          <a:p>
            <a:pPr algn="ctr">
              <a:defRPr/>
            </a:pPr>
            <a:r>
              <a:rPr lang="en-US" sz="2000" b="1" i="1" kern="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A23403G</a:t>
            </a:r>
            <a:endParaRPr lang="en-US" sz="2000" b="1" kern="0" dirty="0">
              <a:solidFill>
                <a:srgbClr val="FF00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79976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F9F15CB-133C-9444-BB52-98E2C6F845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16632"/>
            <a:ext cx="8892480" cy="1800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7DEB53E-C808-2E43-B5F3-BB70E63774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2060848"/>
            <a:ext cx="8892480" cy="231412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BFF44C0-4984-134F-BFA6-920F0B955A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4518992"/>
            <a:ext cx="8892480" cy="2294384"/>
          </a:xfrm>
          <a:prstGeom prst="rect">
            <a:avLst/>
          </a:prstGeom>
        </p:spPr>
      </p:pic>
      <p:sp>
        <p:nvSpPr>
          <p:cNvPr id="9" name="Rectangle 5">
            <a:extLst>
              <a:ext uri="{FF2B5EF4-FFF2-40B4-BE49-F238E27FC236}">
                <a16:creationId xmlns:a16="http://schemas.microsoft.com/office/drawing/2014/main" id="{90E39111-5C35-3E44-A8F6-B9F9516B28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7744" y="404664"/>
            <a:ext cx="2304256" cy="360040"/>
          </a:xfrm>
          <a:prstGeom prst="rect">
            <a:avLst/>
          </a:prstGeom>
          <a:solidFill>
            <a:srgbClr val="FFFFCC"/>
          </a:solidFill>
          <a:ln w="25400">
            <a:solidFill>
              <a:srgbClr val="00FF00"/>
            </a:solidFill>
          </a:ln>
        </p:spPr>
        <p:txBody>
          <a:bodyPr anchor="b"/>
          <a:lstStyle/>
          <a:p>
            <a:pPr algn="ctr">
              <a:defRPr/>
            </a:pPr>
            <a:r>
              <a:rPr lang="en-US" sz="2000" b="1" i="1" kern="0" dirty="0">
                <a:solidFill>
                  <a:srgbClr val="FF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Reference Genome</a:t>
            </a:r>
            <a:endParaRPr lang="en-US" sz="2000" b="1" kern="0" dirty="0">
              <a:solidFill>
                <a:srgbClr val="FF00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10" name="Rectangle 5">
            <a:extLst>
              <a:ext uri="{FF2B5EF4-FFF2-40B4-BE49-F238E27FC236}">
                <a16:creationId xmlns:a16="http://schemas.microsoft.com/office/drawing/2014/main" id="{A9FCF998-4895-C243-9356-ED690C666C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21957" y="2492896"/>
            <a:ext cx="2595830" cy="360040"/>
          </a:xfrm>
          <a:prstGeom prst="rect">
            <a:avLst/>
          </a:prstGeom>
          <a:solidFill>
            <a:srgbClr val="FFFFCC"/>
          </a:solidFill>
          <a:ln w="25400">
            <a:solidFill>
              <a:srgbClr val="00FF00"/>
            </a:solidFill>
          </a:ln>
        </p:spPr>
        <p:txBody>
          <a:bodyPr anchor="b"/>
          <a:lstStyle/>
          <a:p>
            <a:pPr algn="ctr">
              <a:defRPr/>
            </a:pPr>
            <a:r>
              <a:rPr lang="en-US" sz="2000" b="1" i="1" kern="0" dirty="0">
                <a:solidFill>
                  <a:srgbClr val="FF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Genome from England</a:t>
            </a:r>
            <a:endParaRPr lang="en-US" sz="2000" b="1" kern="0" dirty="0">
              <a:solidFill>
                <a:srgbClr val="FF00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11" name="Rectangle 5">
            <a:extLst>
              <a:ext uri="{FF2B5EF4-FFF2-40B4-BE49-F238E27FC236}">
                <a16:creationId xmlns:a16="http://schemas.microsoft.com/office/drawing/2014/main" id="{34D8C94C-9A90-D74A-8CB1-AEAD0BE0F5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40430" y="4990623"/>
            <a:ext cx="2477357" cy="360040"/>
          </a:xfrm>
          <a:prstGeom prst="rect">
            <a:avLst/>
          </a:prstGeom>
          <a:solidFill>
            <a:srgbClr val="FFFFCC"/>
          </a:solidFill>
          <a:ln w="25400">
            <a:solidFill>
              <a:srgbClr val="00FF00"/>
            </a:solidFill>
          </a:ln>
        </p:spPr>
        <p:txBody>
          <a:bodyPr anchor="b"/>
          <a:lstStyle/>
          <a:p>
            <a:pPr algn="ctr">
              <a:defRPr/>
            </a:pPr>
            <a:r>
              <a:rPr lang="en-US" sz="2000" b="1" i="1" kern="0" dirty="0">
                <a:solidFill>
                  <a:srgbClr val="FF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Genome from Tiger</a:t>
            </a:r>
            <a:endParaRPr lang="en-US" sz="2000" b="1" kern="0" dirty="0">
              <a:solidFill>
                <a:srgbClr val="FF00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52398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AFB4A7B-6B27-864F-BCC4-FEAB9098D7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16632"/>
            <a:ext cx="7920880" cy="642311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66826B5-13F1-9A4A-B124-06366A6591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71700" y="1556792"/>
            <a:ext cx="5256584" cy="531440"/>
          </a:xfrm>
          <a:prstGeom prst="rect">
            <a:avLst/>
          </a:prstGeom>
          <a:solidFill>
            <a:srgbClr val="FFFFCC"/>
          </a:solidFill>
          <a:ln w="25400">
            <a:solidFill>
              <a:srgbClr val="00FF00"/>
            </a:solidFill>
          </a:ln>
        </p:spPr>
        <p:txBody>
          <a:bodyPr anchor="b"/>
          <a:lstStyle/>
          <a:p>
            <a:pPr algn="ctr">
              <a:defRPr/>
            </a:pPr>
            <a:r>
              <a:rPr lang="en-US" sz="3200" b="1" i="1" kern="0" dirty="0">
                <a:solidFill>
                  <a:srgbClr val="FF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COVID SNP Number/Sample</a:t>
            </a:r>
            <a:endParaRPr lang="en-US" sz="3200" b="1" kern="0" dirty="0">
              <a:solidFill>
                <a:srgbClr val="FF00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39FC7180-2895-A440-9407-BF3500A6D8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8907655"/>
              </p:ext>
            </p:extLst>
          </p:nvPr>
        </p:nvGraphicFramePr>
        <p:xfrm>
          <a:off x="5724128" y="2465503"/>
          <a:ext cx="2880320" cy="184848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64096">
                  <a:extLst>
                    <a:ext uri="{9D8B030D-6E8A-4147-A177-3AD203B41FA5}">
                      <a16:colId xmlns:a16="http://schemas.microsoft.com/office/drawing/2014/main" val="1239291438"/>
                    </a:ext>
                  </a:extLst>
                </a:gridCol>
                <a:gridCol w="792088">
                  <a:extLst>
                    <a:ext uri="{9D8B030D-6E8A-4147-A177-3AD203B41FA5}">
                      <a16:colId xmlns:a16="http://schemas.microsoft.com/office/drawing/2014/main" val="2663621165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3748121313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Species</a:t>
                      </a:r>
                      <a:endParaRPr lang="en-US" sz="14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#Samples</a:t>
                      </a:r>
                      <a:endParaRPr lang="en-US" sz="14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 err="1">
                          <a:solidFill>
                            <a:srgbClr val="FF0000"/>
                          </a:solidFill>
                          <a:effectLst/>
                        </a:rPr>
                        <a:t>Average_SNPs</a:t>
                      </a:r>
                      <a:endParaRPr lang="en-US" sz="14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83829852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solidFill>
                            <a:srgbClr val="0000FF"/>
                          </a:solidFill>
                          <a:effectLst/>
                        </a:rPr>
                        <a:t>Bat</a:t>
                      </a:r>
                      <a:endParaRPr lang="en-US" sz="1200" b="0" i="0" u="none" strike="noStrike" dirty="0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solidFill>
                            <a:srgbClr val="0000FF"/>
                          </a:solidFill>
                          <a:effectLst/>
                        </a:rPr>
                        <a:t>3</a:t>
                      </a:r>
                      <a:endParaRPr lang="en-US" sz="12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solidFill>
                            <a:srgbClr val="0000FF"/>
                          </a:solidFill>
                          <a:effectLst/>
                        </a:rPr>
                        <a:t>2424</a:t>
                      </a:r>
                      <a:endParaRPr lang="en-US" sz="12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948821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solidFill>
                            <a:srgbClr val="0000FF"/>
                          </a:solidFill>
                          <a:effectLst/>
                        </a:rPr>
                        <a:t>Pangolin</a:t>
                      </a:r>
                      <a:endParaRPr lang="en-US" sz="12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solidFill>
                            <a:srgbClr val="0000FF"/>
                          </a:solidFill>
                          <a:effectLst/>
                        </a:rPr>
                        <a:t>9</a:t>
                      </a:r>
                      <a:endParaRPr lang="en-US" sz="1200" b="0" i="0" u="none" strike="noStrike" dirty="0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solidFill>
                            <a:srgbClr val="0000FF"/>
                          </a:solidFill>
                          <a:effectLst/>
                        </a:rPr>
                        <a:t>3466</a:t>
                      </a:r>
                      <a:endParaRPr lang="en-US" sz="1200" b="0" i="0" u="none" strike="noStrike" dirty="0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947237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30600861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Dog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10666541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Cat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0197127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Envioroment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12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35857608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Mink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13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10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41808358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Tiger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6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267532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56856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7F8383F-35B0-4F4E-8541-C9FAFCDF33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88640"/>
            <a:ext cx="8352928" cy="6480720"/>
          </a:xfrm>
          <a:prstGeom prst="rect">
            <a:avLst/>
          </a:prstGeom>
        </p:spPr>
      </p:pic>
      <p:sp>
        <p:nvSpPr>
          <p:cNvPr id="4" name="Rectangle 5">
            <a:extLst>
              <a:ext uri="{FF2B5EF4-FFF2-40B4-BE49-F238E27FC236}">
                <a16:creationId xmlns:a16="http://schemas.microsoft.com/office/drawing/2014/main" id="{9C01DCB8-D3FC-8548-83A0-60385EED01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0" y="1772816"/>
            <a:ext cx="3708412" cy="1035496"/>
          </a:xfrm>
          <a:prstGeom prst="rect">
            <a:avLst/>
          </a:prstGeom>
          <a:solidFill>
            <a:srgbClr val="FFFFCC"/>
          </a:solidFill>
          <a:ln w="25400">
            <a:solidFill>
              <a:srgbClr val="00FF00"/>
            </a:solidFill>
          </a:ln>
        </p:spPr>
        <p:txBody>
          <a:bodyPr anchor="b"/>
          <a:lstStyle/>
          <a:p>
            <a:pPr algn="ctr">
              <a:defRPr/>
            </a:pPr>
            <a:r>
              <a:rPr lang="en-US" sz="3200" b="1" i="1" kern="0" dirty="0">
                <a:solidFill>
                  <a:srgbClr val="FF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2 SNPs </a:t>
            </a:r>
          </a:p>
          <a:p>
            <a:pPr algn="ctr">
              <a:defRPr/>
            </a:pPr>
            <a:r>
              <a:rPr lang="en-US" sz="3200" b="1" i="1" kern="0" dirty="0">
                <a:solidFill>
                  <a:srgbClr val="FF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from March to May</a:t>
            </a:r>
            <a:endParaRPr lang="en-US" sz="3200" b="1" kern="0" dirty="0">
              <a:solidFill>
                <a:srgbClr val="FF00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97399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4AB5DF1-AF33-8747-9558-864E3C850E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404664"/>
            <a:ext cx="88204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2011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1A4267-379F-894A-A5E1-A07F82AE42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260648"/>
            <a:ext cx="8280920" cy="6480720"/>
          </a:xfrm>
          <a:prstGeom prst="rect">
            <a:avLst/>
          </a:prstGeom>
        </p:spPr>
      </p:pic>
      <p:sp>
        <p:nvSpPr>
          <p:cNvPr id="4" name="Rectangle 5">
            <a:extLst>
              <a:ext uri="{FF2B5EF4-FFF2-40B4-BE49-F238E27FC236}">
                <a16:creationId xmlns:a16="http://schemas.microsoft.com/office/drawing/2014/main" id="{75F77B3A-0D33-3941-B6FA-08F7007EEC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63688" y="1556792"/>
            <a:ext cx="3816424" cy="864096"/>
          </a:xfrm>
          <a:prstGeom prst="rect">
            <a:avLst/>
          </a:prstGeom>
          <a:solidFill>
            <a:srgbClr val="FFFFCC"/>
          </a:solidFill>
          <a:ln w="25400">
            <a:solidFill>
              <a:srgbClr val="00FF00"/>
            </a:solidFill>
          </a:ln>
        </p:spPr>
        <p:txBody>
          <a:bodyPr anchor="b"/>
          <a:lstStyle/>
          <a:p>
            <a:pPr algn="ctr">
              <a:defRPr/>
            </a:pPr>
            <a:r>
              <a:rPr lang="en-US" sz="2400" b="1" i="1" kern="0" dirty="0">
                <a:solidFill>
                  <a:srgbClr val="FF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~30% of All Genomes</a:t>
            </a:r>
          </a:p>
          <a:p>
            <a:pPr algn="ctr">
              <a:defRPr/>
            </a:pPr>
            <a:r>
              <a:rPr lang="en-US" sz="2400" b="1" i="1" kern="0" dirty="0">
                <a:solidFill>
                  <a:srgbClr val="FF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Have Gaps at 19200-19400</a:t>
            </a:r>
            <a:endParaRPr lang="en-US" sz="2400" b="1" kern="0" dirty="0">
              <a:solidFill>
                <a:srgbClr val="FF00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79469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A780066-9445-EC48-9A21-3231ADF8BE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332656"/>
            <a:ext cx="8352928" cy="611080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D7CA2B5-C8D0-AD4E-AF43-EF66601D43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31840" y="1916832"/>
            <a:ext cx="4104456" cy="864096"/>
          </a:xfrm>
          <a:prstGeom prst="rect">
            <a:avLst/>
          </a:prstGeom>
          <a:solidFill>
            <a:srgbClr val="FFFFCC"/>
          </a:solidFill>
          <a:ln w="25400">
            <a:solidFill>
              <a:srgbClr val="00FF00"/>
            </a:solidFill>
          </a:ln>
        </p:spPr>
        <p:txBody>
          <a:bodyPr anchor="b"/>
          <a:lstStyle/>
          <a:p>
            <a:pPr algn="ctr">
              <a:defRPr/>
            </a:pPr>
            <a:r>
              <a:rPr lang="en-US" sz="2400" b="1" i="1" kern="0" dirty="0">
                <a:solidFill>
                  <a:srgbClr val="FF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~32% of Sequenced Genomes Have No Gaps</a:t>
            </a:r>
            <a:endParaRPr lang="en-US" sz="2400" b="1" kern="0" dirty="0">
              <a:solidFill>
                <a:srgbClr val="FF00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7429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>
            <a:extLst>
              <a:ext uri="{FF2B5EF4-FFF2-40B4-BE49-F238E27FC236}">
                <a16:creationId xmlns:a16="http://schemas.microsoft.com/office/drawing/2014/main" id="{B8FDA8AC-4393-E54F-AEFA-ACA5FB1C35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5856" y="1844824"/>
            <a:ext cx="4248472" cy="1368152"/>
          </a:xfrm>
          <a:prstGeom prst="rect">
            <a:avLst/>
          </a:prstGeom>
          <a:solidFill>
            <a:srgbClr val="FFFFCC"/>
          </a:solidFill>
          <a:ln w="25400">
            <a:solidFill>
              <a:srgbClr val="00FF00"/>
            </a:solidFill>
          </a:ln>
        </p:spPr>
        <p:txBody>
          <a:bodyPr anchor="b"/>
          <a:lstStyle/>
          <a:p>
            <a:pPr algn="ctr">
              <a:defRPr/>
            </a:pPr>
            <a:r>
              <a:rPr lang="en-US" sz="2800" b="1" i="1" kern="0" dirty="0">
                <a:solidFill>
                  <a:srgbClr val="FF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Zero Gaps </a:t>
            </a:r>
          </a:p>
          <a:p>
            <a:pPr algn="ctr">
              <a:defRPr/>
            </a:pPr>
            <a:r>
              <a:rPr lang="en-US" sz="2800" b="1" i="1" kern="0" dirty="0">
                <a:solidFill>
                  <a:srgbClr val="FF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60% of Public Genomes</a:t>
            </a:r>
          </a:p>
          <a:p>
            <a:pPr algn="ctr">
              <a:defRPr/>
            </a:pPr>
            <a:r>
              <a:rPr lang="en-US" sz="2800" b="1" i="1" kern="0" dirty="0">
                <a:solidFill>
                  <a:srgbClr val="FF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0.5% of Sanger Genomes</a:t>
            </a:r>
            <a:endParaRPr lang="en-US" sz="2800" b="1" kern="0" dirty="0">
              <a:solidFill>
                <a:srgbClr val="FF00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F091BF-7BE1-A04C-9DAA-17B22C1373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332656"/>
            <a:ext cx="8208912" cy="6192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1063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0B7335-FFCF-4547-B0C2-593967F349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260648"/>
            <a:ext cx="8136904" cy="6336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7417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BA701DE-FC96-464A-88F2-CC28F52F620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6" t="17451" r="2564" b="21650"/>
          <a:stretch/>
        </p:blipFill>
        <p:spPr>
          <a:xfrm>
            <a:off x="0" y="44624"/>
            <a:ext cx="9036496" cy="6741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516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4C6F88A2-6D8B-744E-9DFD-D4E58626A8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7" b="1713"/>
          <a:stretch/>
        </p:blipFill>
        <p:spPr>
          <a:xfrm>
            <a:off x="0" y="-27384"/>
            <a:ext cx="9144000" cy="6885384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31100318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9DB34F3-99F3-0345-B8DE-35148A4A86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67744" y="764704"/>
            <a:ext cx="4559300" cy="69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 anchor="ctr"/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4000" b="1" i="1" u="sng" dirty="0">
                <a:solidFill>
                  <a:srgbClr val="FF0000"/>
                </a:solidFill>
                <a:latin typeface="Times New Roman" panose="02020603050405020304" pitchFamily="18" charset="0"/>
              </a:rPr>
              <a:t>Acknowledgements: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B0BFCF0E-E7D3-AA4D-85B3-B5D7711413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7624" y="2348880"/>
            <a:ext cx="4248472" cy="21847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/>
          <a:lstStyle>
            <a:lvl1pPr marL="342900" indent="-3429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buClr>
                <a:schemeClr val="hlink"/>
              </a:buClr>
              <a:buSzPct val="75000"/>
              <a:buFont typeface="Wingdings" pitchFamily="2" charset="2"/>
              <a:buChar char="q"/>
            </a:pPr>
            <a:r>
              <a:rPr lang="en-GB" altLang="en-US" sz="1800" b="1" i="1" dirty="0">
                <a:latin typeface="Arial" panose="020B0604020202020204" pitchFamily="34" charset="0"/>
              </a:rPr>
              <a:t>David Jackson</a:t>
            </a:r>
          </a:p>
          <a:p>
            <a:pPr eaLnBrk="1" hangingPunct="1">
              <a:buClr>
                <a:schemeClr val="hlink"/>
              </a:buClr>
              <a:buSzPct val="75000"/>
              <a:buFont typeface="Wingdings" pitchFamily="2" charset="2"/>
              <a:buChar char="q"/>
            </a:pPr>
            <a:r>
              <a:rPr lang="en-GB" altLang="en-US" sz="1800" b="1" i="1" dirty="0">
                <a:latin typeface="Arial" panose="020B0604020202020204" pitchFamily="34" charset="0"/>
              </a:rPr>
              <a:t>Jonathan Nicholson</a:t>
            </a:r>
          </a:p>
          <a:p>
            <a:pPr eaLnBrk="1" hangingPunct="1">
              <a:buClr>
                <a:schemeClr val="hlink"/>
              </a:buClr>
              <a:buSzPct val="75000"/>
              <a:buFontTx/>
              <a:buNone/>
            </a:pPr>
            <a:endParaRPr lang="en-GB" altLang="en-US" sz="1800" b="1" i="1" dirty="0">
              <a:latin typeface="Arial" panose="020B0604020202020204" pitchFamily="34" charset="0"/>
            </a:endParaRPr>
          </a:p>
          <a:p>
            <a:pPr eaLnBrk="1" hangingPunct="1">
              <a:buClr>
                <a:schemeClr val="hlink"/>
              </a:buClr>
              <a:buSzPct val="75000"/>
              <a:buFontTx/>
              <a:buNone/>
            </a:pPr>
            <a:endParaRPr lang="en-GB" altLang="en-US" sz="1800" b="1" i="1" dirty="0">
              <a:latin typeface="Arial" panose="020B0604020202020204" pitchFamily="34" charset="0"/>
            </a:endParaRPr>
          </a:p>
          <a:p>
            <a:pPr eaLnBrk="1" hangingPunct="1">
              <a:buClr>
                <a:schemeClr val="hlink"/>
              </a:buClr>
              <a:buSzPct val="75000"/>
              <a:buFont typeface="Wingdings" pitchFamily="2" charset="2"/>
              <a:buChar char="q"/>
            </a:pPr>
            <a:endParaRPr lang="en-GB" altLang="en-US" sz="1800" b="1" i="1" dirty="0">
              <a:latin typeface="Arial" panose="020B0604020202020204" pitchFamily="34" charset="0"/>
            </a:endParaRPr>
          </a:p>
          <a:p>
            <a:pPr eaLnBrk="1" hangingPunct="1">
              <a:buClr>
                <a:schemeClr val="hlink"/>
              </a:buClr>
              <a:buSzPct val="75000"/>
              <a:buFont typeface="Wingdings" pitchFamily="2" charset="2"/>
              <a:buChar char="q"/>
            </a:pPr>
            <a:endParaRPr lang="en-GB" altLang="en-US" sz="1800" b="1" i="1" dirty="0">
              <a:latin typeface="Arial" panose="020B0604020202020204" pitchFamily="34" charset="0"/>
            </a:endParaRPr>
          </a:p>
          <a:p>
            <a:pPr eaLnBrk="1" hangingPunct="1">
              <a:buClr>
                <a:schemeClr val="hlink"/>
              </a:buClr>
              <a:buSzPct val="75000"/>
              <a:buFontTx/>
              <a:buNone/>
            </a:pPr>
            <a:endParaRPr lang="en-GB" altLang="en-US" sz="1800" b="1" i="1" dirty="0">
              <a:latin typeface="Arial" panose="020B0604020202020204" pitchFamily="34" charset="0"/>
            </a:endParaRPr>
          </a:p>
          <a:p>
            <a:pPr algn="r" eaLnBrk="1" hangingPunct="1">
              <a:buClr>
                <a:schemeClr val="hlink"/>
              </a:buClr>
              <a:buSzPct val="75000"/>
              <a:buFontTx/>
              <a:buNone/>
            </a:pPr>
            <a:endParaRPr lang="en-GB" altLang="en-US" sz="1800" b="1" i="1" dirty="0">
              <a:latin typeface="Arial" panose="020B0604020202020204" pitchFamily="34" charset="0"/>
            </a:endParaRPr>
          </a:p>
          <a:p>
            <a:pPr eaLnBrk="1" hangingPunct="1">
              <a:buClr>
                <a:schemeClr val="hlink"/>
              </a:buClr>
              <a:buSzPct val="75000"/>
              <a:buFont typeface="Wingdings" pitchFamily="2" charset="2"/>
              <a:buChar char="q"/>
            </a:pPr>
            <a:endParaRPr lang="en-GB" altLang="en-US" sz="1800" b="1" i="1" dirty="0">
              <a:latin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B2888CA-36C2-2346-A56E-31B406A49A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2120" y="2276872"/>
            <a:ext cx="2505414" cy="876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3059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87776-D4B5-F24B-968D-BEF3F85D1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E2E7E6-67BF-BA4D-8CEB-4C805F64D2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84F67730-EDD1-144E-A06E-25FA4698AFB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98031665"/>
              </p:ext>
            </p:extLst>
          </p:nvPr>
        </p:nvGraphicFramePr>
        <p:xfrm>
          <a:off x="511175" y="260648"/>
          <a:ext cx="8121650" cy="63367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8942894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EFA94E5-0A87-C749-9A14-8E5A207E21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91880" y="377280"/>
            <a:ext cx="4824536" cy="531440"/>
          </a:xfrm>
          <a:prstGeom prst="rect">
            <a:avLst/>
          </a:prstGeom>
          <a:solidFill>
            <a:srgbClr val="FFFFCC"/>
          </a:solidFill>
          <a:ln w="25400">
            <a:solidFill>
              <a:srgbClr val="00FF00"/>
            </a:solidFill>
          </a:ln>
        </p:spPr>
        <p:txBody>
          <a:bodyPr anchor="b"/>
          <a:lstStyle/>
          <a:p>
            <a:pPr algn="ctr">
              <a:defRPr/>
            </a:pPr>
            <a:r>
              <a:rPr lang="en-US" sz="3200" b="1" i="1" kern="0" dirty="0">
                <a:solidFill>
                  <a:srgbClr val="FF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Viral Genomes and SNPs</a:t>
            </a:r>
            <a:endParaRPr lang="en-US" sz="3200" b="1" kern="0" dirty="0">
              <a:solidFill>
                <a:srgbClr val="FF00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261CFA7F-1B07-094D-ABB4-6B1F359EC2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5258289"/>
              </p:ext>
            </p:extLst>
          </p:nvPr>
        </p:nvGraphicFramePr>
        <p:xfrm>
          <a:off x="2904669" y="1261656"/>
          <a:ext cx="5987811" cy="4464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02011">
                  <a:extLst>
                    <a:ext uri="{9D8B030D-6E8A-4147-A177-3AD203B41FA5}">
                      <a16:colId xmlns:a16="http://schemas.microsoft.com/office/drawing/2014/main" val="62067849"/>
                    </a:ext>
                  </a:extLst>
                </a:gridCol>
                <a:gridCol w="1620231">
                  <a:extLst>
                    <a:ext uri="{9D8B030D-6E8A-4147-A177-3AD203B41FA5}">
                      <a16:colId xmlns:a16="http://schemas.microsoft.com/office/drawing/2014/main" val="346748891"/>
                    </a:ext>
                  </a:extLst>
                </a:gridCol>
                <a:gridCol w="2465569">
                  <a:extLst>
                    <a:ext uri="{9D8B030D-6E8A-4147-A177-3AD203B41FA5}">
                      <a16:colId xmlns:a16="http://schemas.microsoft.com/office/drawing/2014/main" val="2071207015"/>
                    </a:ext>
                  </a:extLst>
                </a:gridCol>
              </a:tblGrid>
              <a:tr h="446450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Species</a:t>
                      </a:r>
                      <a:endParaRPr lang="en-US" sz="28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#Samples</a:t>
                      </a:r>
                      <a:endParaRPr lang="en-US" sz="28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1" u="none" strike="noStrike" dirty="0" err="1">
                          <a:solidFill>
                            <a:srgbClr val="FF0000"/>
                          </a:solidFill>
                          <a:effectLst/>
                        </a:rPr>
                        <a:t>Average_SNPs</a:t>
                      </a:r>
                      <a:endParaRPr lang="en-US" sz="28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2339458"/>
                  </a:ext>
                </a:extLst>
              </a:tr>
              <a:tr h="446450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u="none" strike="noStrike" dirty="0"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Bat</a:t>
                      </a:r>
                      <a:endParaRPr lang="en-US" sz="2400" b="1" i="0" u="none" strike="noStrike" dirty="0">
                        <a:solidFill>
                          <a:srgbClr val="0000FF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u="none" strike="noStrike" dirty="0"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2400" b="1" i="0" u="none" strike="noStrike" dirty="0">
                        <a:solidFill>
                          <a:srgbClr val="0000FF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u="none" strike="noStrike" dirty="0"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2424</a:t>
                      </a:r>
                      <a:endParaRPr lang="en-US" sz="2400" b="1" i="0" u="none" strike="noStrike" dirty="0">
                        <a:solidFill>
                          <a:srgbClr val="0000FF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75608686"/>
                  </a:ext>
                </a:extLst>
              </a:tr>
              <a:tr h="446450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u="none" strike="noStrike" dirty="0"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Pangolin</a:t>
                      </a:r>
                      <a:endParaRPr lang="en-US" sz="2400" b="1" i="0" u="none" strike="noStrike" dirty="0">
                        <a:solidFill>
                          <a:srgbClr val="0000FF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u="none" strike="noStrike" dirty="0"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  <a:endParaRPr lang="en-US" sz="2400" b="1" i="0" u="none" strike="noStrike" dirty="0">
                        <a:solidFill>
                          <a:srgbClr val="0000FF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u="none" strike="noStrike" dirty="0"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3466</a:t>
                      </a:r>
                      <a:endParaRPr lang="en-US" sz="2400" b="1" i="0" u="none" strike="noStrike" dirty="0">
                        <a:solidFill>
                          <a:srgbClr val="0000FF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33578133"/>
                  </a:ext>
                </a:extLst>
              </a:tr>
              <a:tr h="446450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1" i="0" u="none" strike="noStrike" dirty="0">
                          <a:solidFill>
                            <a:srgbClr val="FF00FF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Human</a:t>
                      </a:r>
                    </a:p>
                  </a:txBody>
                  <a:tcPr marL="9525" marR="9525" marT="9525" marB="0" anchor="b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1" i="0" u="none" strike="noStrike" dirty="0">
                          <a:solidFill>
                            <a:srgbClr val="FF00FF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30387</a:t>
                      </a:r>
                    </a:p>
                  </a:txBody>
                  <a:tcPr marL="9525" marR="9525" marT="9525" marB="0" anchor="b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1" i="0" u="none" strike="noStrike" dirty="0">
                          <a:solidFill>
                            <a:srgbClr val="FF00FF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</a:p>
                  </a:txBody>
                  <a:tcPr marL="9525" marR="9525" marT="9525" marB="0" anchor="b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4944905"/>
                  </a:ext>
                </a:extLst>
              </a:tr>
              <a:tr h="446450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Dog</a:t>
                      </a:r>
                      <a:endParaRPr lang="en-US" sz="2400" b="1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2400" b="1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endParaRPr lang="en-US" sz="2400" b="1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59569177"/>
                  </a:ext>
                </a:extLst>
              </a:tr>
              <a:tr h="446450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Cat</a:t>
                      </a:r>
                      <a:endParaRPr lang="en-US" sz="2400" b="1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2400" b="1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endParaRPr lang="en-US" sz="2400" b="1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755508127"/>
                  </a:ext>
                </a:extLst>
              </a:tr>
              <a:tr h="446450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Mink</a:t>
                      </a:r>
                      <a:endParaRPr lang="en-US" sz="2400" b="1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</a:t>
                      </a:r>
                      <a:endParaRPr lang="en-US" sz="2400" b="1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lang="en-US" sz="2400" b="1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44155460"/>
                  </a:ext>
                </a:extLst>
              </a:tr>
              <a:tr h="446450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Tiger</a:t>
                      </a:r>
                      <a:endParaRPr lang="en-US" sz="2400" b="1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2400" b="1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sz="2400" b="1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9503007"/>
                  </a:ext>
                </a:extLst>
              </a:tr>
              <a:tr h="446450">
                <a:tc>
                  <a:txBody>
                    <a:bodyPr/>
                    <a:lstStyle/>
                    <a:p>
                      <a:pPr algn="l" fontAlgn="b"/>
                      <a:endParaRPr lang="en-US" sz="24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4301179"/>
                  </a:ext>
                </a:extLst>
              </a:tr>
              <a:tr h="446450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u="none" strike="noStrike" dirty="0">
                          <a:solidFill>
                            <a:srgbClr val="7030A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Environment*</a:t>
                      </a:r>
                      <a:endParaRPr lang="en-US" sz="2400" b="1" i="0" u="none" strike="noStrike" dirty="0">
                        <a:solidFill>
                          <a:srgbClr val="7030A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u="none" strike="noStrike" dirty="0">
                          <a:solidFill>
                            <a:srgbClr val="7030A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</a:t>
                      </a:r>
                      <a:endParaRPr lang="en-US" sz="2400" b="1" i="0" u="none" strike="noStrike" dirty="0">
                        <a:solidFill>
                          <a:srgbClr val="7030A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u="none" strike="noStrike" dirty="0">
                          <a:solidFill>
                            <a:srgbClr val="7030A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US" sz="2400" b="1" i="0" u="none" strike="noStrike" dirty="0">
                        <a:solidFill>
                          <a:srgbClr val="7030A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4955011"/>
                  </a:ext>
                </a:extLst>
              </a:tr>
            </a:tbl>
          </a:graphicData>
        </a:graphic>
      </p:graphicFrame>
      <p:sp>
        <p:nvSpPr>
          <p:cNvPr id="8" name="Rectangle 5">
            <a:extLst>
              <a:ext uri="{FF2B5EF4-FFF2-40B4-BE49-F238E27FC236}">
                <a16:creationId xmlns:a16="http://schemas.microsoft.com/office/drawing/2014/main" id="{47402784-EBC5-D84A-9CDF-5C1C3E2855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63888" y="6093300"/>
            <a:ext cx="4824536" cy="432048"/>
          </a:xfrm>
          <a:prstGeom prst="rect">
            <a:avLst/>
          </a:prstGeom>
          <a:noFill/>
          <a:ln w="25400">
            <a:noFill/>
          </a:ln>
        </p:spPr>
        <p:txBody>
          <a:bodyPr anchor="b"/>
          <a:lstStyle/>
          <a:p>
            <a:pPr algn="ctr">
              <a:defRPr/>
            </a:pPr>
            <a:r>
              <a:rPr lang="en-US" sz="2400" b="1" i="1" kern="0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*Likely DNA was extracted from air</a:t>
            </a:r>
            <a:endParaRPr lang="en-US" sz="2400" b="1" kern="0" dirty="0">
              <a:solidFill>
                <a:srgbClr val="7030A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6DC85A1-25D4-B74C-AD02-68B22C19F6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9117" y="779008"/>
            <a:ext cx="824880" cy="501019"/>
          </a:xfrm>
          <a:prstGeom prst="rect">
            <a:avLst/>
          </a:prstGeom>
        </p:spPr>
      </p:pic>
      <p:sp>
        <p:nvSpPr>
          <p:cNvPr id="13" name="Down Arrow 12">
            <a:extLst>
              <a:ext uri="{FF2B5EF4-FFF2-40B4-BE49-F238E27FC236}">
                <a16:creationId xmlns:a16="http://schemas.microsoft.com/office/drawing/2014/main" id="{766656D2-65E2-9443-90B0-65E5B2C119E8}"/>
              </a:ext>
            </a:extLst>
          </p:cNvPr>
          <p:cNvSpPr/>
          <p:nvPr/>
        </p:nvSpPr>
        <p:spPr>
          <a:xfrm>
            <a:off x="984653" y="2685234"/>
            <a:ext cx="648072" cy="212926"/>
          </a:xfrm>
          <a:prstGeom prst="downArrow">
            <a:avLst/>
          </a:prstGeom>
          <a:noFill/>
          <a:ln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Down Arrow 13">
            <a:extLst>
              <a:ext uri="{FF2B5EF4-FFF2-40B4-BE49-F238E27FC236}">
                <a16:creationId xmlns:a16="http://schemas.microsoft.com/office/drawing/2014/main" id="{C9DC6B9F-370E-684D-BD1B-661227B4325B}"/>
              </a:ext>
            </a:extLst>
          </p:cNvPr>
          <p:cNvSpPr/>
          <p:nvPr/>
        </p:nvSpPr>
        <p:spPr>
          <a:xfrm>
            <a:off x="984653" y="4005137"/>
            <a:ext cx="648072" cy="241170"/>
          </a:xfrm>
          <a:prstGeom prst="downArrow">
            <a:avLst/>
          </a:prstGeom>
          <a:noFill/>
          <a:ln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EC4FBE3-B6A5-794D-B042-E66C0A8FB10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89" b="27421"/>
          <a:stretch/>
        </p:blipFill>
        <p:spPr>
          <a:xfrm>
            <a:off x="261950" y="3059154"/>
            <a:ext cx="2365834" cy="63787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CBCF747-15EE-D94E-A0DD-B141A77ED6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092" y="4457120"/>
            <a:ext cx="728335" cy="54625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FF45A83-DD75-8049-A54A-C053C8A33C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6312" y="4449379"/>
            <a:ext cx="767231" cy="56571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676A11E-71B2-8B40-A06C-810C9056A0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0348" y="5149662"/>
            <a:ext cx="634820" cy="47611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28D907C-A14E-814B-A815-4721F62909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46312" y="5045174"/>
            <a:ext cx="821432" cy="61607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C943548-0B9A-444C-AA8E-388048CCA74F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51" b="20495"/>
          <a:stretch/>
        </p:blipFill>
        <p:spPr>
          <a:xfrm>
            <a:off x="352154" y="692696"/>
            <a:ext cx="907478" cy="549280"/>
          </a:xfrm>
          <a:prstGeom prst="rect">
            <a:avLst/>
          </a:prstGeom>
        </p:spPr>
      </p:pic>
      <p:sp>
        <p:nvSpPr>
          <p:cNvPr id="23" name="Down Arrow 22">
            <a:extLst>
              <a:ext uri="{FF2B5EF4-FFF2-40B4-BE49-F238E27FC236}">
                <a16:creationId xmlns:a16="http://schemas.microsoft.com/office/drawing/2014/main" id="{7740026F-B76E-FA47-A9CE-5BC4C4B62D07}"/>
              </a:ext>
            </a:extLst>
          </p:cNvPr>
          <p:cNvSpPr/>
          <p:nvPr/>
        </p:nvSpPr>
        <p:spPr>
          <a:xfrm>
            <a:off x="971600" y="1556792"/>
            <a:ext cx="648072" cy="212926"/>
          </a:xfrm>
          <a:prstGeom prst="downArrow">
            <a:avLst/>
          </a:prstGeom>
          <a:noFill/>
          <a:ln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E72F5CF4-9528-A54A-8B28-F02475A8329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0213" y="1915882"/>
            <a:ext cx="787150" cy="505006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DD402A96-A6F8-9141-991A-96C891762A4D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84" t="3339" r="12927" b="13550"/>
          <a:stretch/>
        </p:blipFill>
        <p:spPr>
          <a:xfrm>
            <a:off x="1567689" y="1919907"/>
            <a:ext cx="340015" cy="476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8810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C8A3954-F691-CF45-8B84-84ACFAF819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  <p:extLst>
      <p:ext uri="{BB962C8B-B14F-4D97-AF65-F5344CB8AC3E}">
        <p14:creationId xmlns:p14="http://schemas.microsoft.com/office/powerpoint/2010/main" val="16479381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DAE1101-DCAF-984A-B74F-2CCABD8502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6632"/>
            <a:ext cx="9144000" cy="6840760"/>
          </a:xfrm>
        </p:spPr>
      </p:pic>
    </p:spTree>
    <p:extLst>
      <p:ext uri="{BB962C8B-B14F-4D97-AF65-F5344CB8AC3E}">
        <p14:creationId xmlns:p14="http://schemas.microsoft.com/office/powerpoint/2010/main" val="1752314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A399C-82C5-8147-A8FB-29B57257A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B70763-0F8B-1C42-93DC-4AB38C72B0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17EECE-94BD-094B-8739-DCA807D007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0"/>
            <a:ext cx="90364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8419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1D710C4-4CAE-FB42-9CE9-E39AE1DC2D8D}"/>
              </a:ext>
            </a:extLst>
          </p:cNvPr>
          <p:cNvSpPr/>
          <p:nvPr/>
        </p:nvSpPr>
        <p:spPr>
          <a:xfrm>
            <a:off x="1907704" y="1717058"/>
            <a:ext cx="864096" cy="26642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A56ACBC-A15F-6D45-964F-E3FD84242750}"/>
              </a:ext>
            </a:extLst>
          </p:cNvPr>
          <p:cNvCxnSpPr/>
          <p:nvPr/>
        </p:nvCxnSpPr>
        <p:spPr>
          <a:xfrm>
            <a:off x="1907704" y="2005090"/>
            <a:ext cx="86409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8EE1C03-179E-234E-B832-1CC913FB5A01}"/>
              </a:ext>
            </a:extLst>
          </p:cNvPr>
          <p:cNvCxnSpPr/>
          <p:nvPr/>
        </p:nvCxnSpPr>
        <p:spPr>
          <a:xfrm>
            <a:off x="1907704" y="2293122"/>
            <a:ext cx="86409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5D29BF1-91CB-DF43-A4E4-9E920B05B9B8}"/>
              </a:ext>
            </a:extLst>
          </p:cNvPr>
          <p:cNvCxnSpPr/>
          <p:nvPr/>
        </p:nvCxnSpPr>
        <p:spPr>
          <a:xfrm>
            <a:off x="1907704" y="4093322"/>
            <a:ext cx="86409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52F03EA-5926-D049-9FFD-43BA5D465364}"/>
              </a:ext>
            </a:extLst>
          </p:cNvPr>
          <p:cNvCxnSpPr/>
          <p:nvPr/>
        </p:nvCxnSpPr>
        <p:spPr>
          <a:xfrm>
            <a:off x="1907704" y="3157218"/>
            <a:ext cx="86409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EFCECED-7D1F-DC48-BF33-BE84416AC39C}"/>
              </a:ext>
            </a:extLst>
          </p:cNvPr>
          <p:cNvCxnSpPr/>
          <p:nvPr/>
        </p:nvCxnSpPr>
        <p:spPr>
          <a:xfrm>
            <a:off x="1907704" y="3805290"/>
            <a:ext cx="86409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29C0E9E-371D-AE40-81A1-F7AD2F8601EB}"/>
              </a:ext>
            </a:extLst>
          </p:cNvPr>
          <p:cNvCxnSpPr/>
          <p:nvPr/>
        </p:nvCxnSpPr>
        <p:spPr>
          <a:xfrm>
            <a:off x="1907704" y="2797178"/>
            <a:ext cx="86409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985AAF17-8BE8-8043-B88E-8ABFA6A99279}"/>
              </a:ext>
            </a:extLst>
          </p:cNvPr>
          <p:cNvSpPr txBox="1"/>
          <p:nvPr/>
        </p:nvSpPr>
        <p:spPr>
          <a:xfrm>
            <a:off x="2200232" y="2757108"/>
            <a:ext cx="2696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D102257-2280-D244-9A3C-B237FF23D2BF}"/>
              </a:ext>
            </a:extLst>
          </p:cNvPr>
          <p:cNvSpPr/>
          <p:nvPr/>
        </p:nvSpPr>
        <p:spPr>
          <a:xfrm>
            <a:off x="3779912" y="992957"/>
            <a:ext cx="864096" cy="480412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E67145E-5FEA-5C40-8A6A-2EFE3A266D42}"/>
              </a:ext>
            </a:extLst>
          </p:cNvPr>
          <p:cNvSpPr txBox="1"/>
          <p:nvPr/>
        </p:nvSpPr>
        <p:spPr>
          <a:xfrm>
            <a:off x="2173460" y="4053252"/>
            <a:ext cx="3778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DEAE847-599C-714B-AE57-37FE9B5C21EC}"/>
              </a:ext>
            </a:extLst>
          </p:cNvPr>
          <p:cNvSpPr txBox="1"/>
          <p:nvPr/>
        </p:nvSpPr>
        <p:spPr>
          <a:xfrm>
            <a:off x="2200231" y="1638915"/>
            <a:ext cx="407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9CBAB095-3494-7F44-A0B1-C134FFB2F0A2}"/>
              </a:ext>
            </a:extLst>
          </p:cNvPr>
          <p:cNvCxnSpPr/>
          <p:nvPr/>
        </p:nvCxnSpPr>
        <p:spPr>
          <a:xfrm flipV="1">
            <a:off x="2987824" y="1233163"/>
            <a:ext cx="648072" cy="6058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10ED2CB7-7CD8-1C41-8B79-78CAE7D449C8}"/>
              </a:ext>
            </a:extLst>
          </p:cNvPr>
          <p:cNvCxnSpPr>
            <a:cxnSpLocks/>
          </p:cNvCxnSpPr>
          <p:nvPr/>
        </p:nvCxnSpPr>
        <p:spPr>
          <a:xfrm>
            <a:off x="2853838" y="2975666"/>
            <a:ext cx="7820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EE27A340-B4E6-7F47-B231-9A598BFE7194}"/>
              </a:ext>
            </a:extLst>
          </p:cNvPr>
          <p:cNvCxnSpPr>
            <a:cxnSpLocks/>
          </p:cNvCxnSpPr>
          <p:nvPr/>
        </p:nvCxnSpPr>
        <p:spPr>
          <a:xfrm>
            <a:off x="2890810" y="4230353"/>
            <a:ext cx="745086" cy="3228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ight Arrow 59">
            <a:extLst>
              <a:ext uri="{FF2B5EF4-FFF2-40B4-BE49-F238E27FC236}">
                <a16:creationId xmlns:a16="http://schemas.microsoft.com/office/drawing/2014/main" id="{7B4207F6-549A-BA4A-96E5-9A53E00023DF}"/>
              </a:ext>
            </a:extLst>
          </p:cNvPr>
          <p:cNvSpPr/>
          <p:nvPr/>
        </p:nvSpPr>
        <p:spPr>
          <a:xfrm>
            <a:off x="5004048" y="2778856"/>
            <a:ext cx="288032" cy="5061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503857C8-D6F4-6349-9D35-4483781EA41D}"/>
              </a:ext>
            </a:extLst>
          </p:cNvPr>
          <p:cNvSpPr/>
          <p:nvPr/>
        </p:nvSpPr>
        <p:spPr>
          <a:xfrm>
            <a:off x="3779912" y="1474152"/>
            <a:ext cx="864096" cy="682282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38BFEF9A-91B2-F743-A6F6-4A5D1CD816C8}"/>
              </a:ext>
            </a:extLst>
          </p:cNvPr>
          <p:cNvSpPr/>
          <p:nvPr/>
        </p:nvSpPr>
        <p:spPr>
          <a:xfrm>
            <a:off x="3776080" y="2156434"/>
            <a:ext cx="864096" cy="458190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7A35402A-F6B8-AD4A-85DD-3C164FA052F4}"/>
              </a:ext>
            </a:extLst>
          </p:cNvPr>
          <p:cNvSpPr/>
          <p:nvPr/>
        </p:nvSpPr>
        <p:spPr>
          <a:xfrm>
            <a:off x="3776080" y="2614624"/>
            <a:ext cx="864096" cy="877771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18F0D941-135F-F342-B0DA-0237BC290E7B}"/>
              </a:ext>
            </a:extLst>
          </p:cNvPr>
          <p:cNvSpPr/>
          <p:nvPr/>
        </p:nvSpPr>
        <p:spPr>
          <a:xfrm>
            <a:off x="3776080" y="3500490"/>
            <a:ext cx="864096" cy="304800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C5A019E0-E3BB-FD48-BB87-A8B482CBC0B3}"/>
              </a:ext>
            </a:extLst>
          </p:cNvPr>
          <p:cNvSpPr/>
          <p:nvPr/>
        </p:nvSpPr>
        <p:spPr>
          <a:xfrm>
            <a:off x="3779911" y="3805289"/>
            <a:ext cx="864096" cy="503379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CB8719D2-E312-A245-AAD8-A5917D552AFA}"/>
              </a:ext>
            </a:extLst>
          </p:cNvPr>
          <p:cNvSpPr/>
          <p:nvPr/>
        </p:nvSpPr>
        <p:spPr>
          <a:xfrm>
            <a:off x="3779911" y="4237338"/>
            <a:ext cx="864096" cy="631822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5" name="Picture 74">
            <a:extLst>
              <a:ext uri="{FF2B5EF4-FFF2-40B4-BE49-F238E27FC236}">
                <a16:creationId xmlns:a16="http://schemas.microsoft.com/office/drawing/2014/main" id="{C3D0E1A1-73EB-DC40-B303-6A92893B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128" y="5015972"/>
            <a:ext cx="6096000" cy="1725396"/>
          </a:xfrm>
          <a:prstGeom prst="rect">
            <a:avLst/>
          </a:prstGeom>
        </p:spPr>
      </p:pic>
      <p:sp>
        <p:nvSpPr>
          <p:cNvPr id="76" name="Rectangle 5">
            <a:extLst>
              <a:ext uri="{FF2B5EF4-FFF2-40B4-BE49-F238E27FC236}">
                <a16:creationId xmlns:a16="http://schemas.microsoft.com/office/drawing/2014/main" id="{FA6078A0-947E-3B4D-BA86-7AC89906F7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19672" y="233264"/>
            <a:ext cx="6172364" cy="531440"/>
          </a:xfrm>
          <a:prstGeom prst="rect">
            <a:avLst/>
          </a:prstGeom>
          <a:solidFill>
            <a:srgbClr val="FFFFCC"/>
          </a:solidFill>
          <a:ln w="25400">
            <a:solidFill>
              <a:srgbClr val="00FF00"/>
            </a:solidFill>
          </a:ln>
        </p:spPr>
        <p:txBody>
          <a:bodyPr anchor="b"/>
          <a:lstStyle/>
          <a:p>
            <a:pPr algn="ctr">
              <a:defRPr/>
            </a:pPr>
            <a:r>
              <a:rPr lang="en-US" sz="3200" b="1" i="1" kern="0" dirty="0">
                <a:solidFill>
                  <a:srgbClr val="FF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VPF – Variant Pileup Format</a:t>
            </a:r>
            <a:endParaRPr lang="en-US" sz="3200" b="1" kern="0" dirty="0">
              <a:solidFill>
                <a:srgbClr val="FF00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pic>
        <p:nvPicPr>
          <p:cNvPr id="78" name="Picture 77">
            <a:extLst>
              <a:ext uri="{FF2B5EF4-FFF2-40B4-BE49-F238E27FC236}">
                <a16:creationId xmlns:a16="http://schemas.microsoft.com/office/drawing/2014/main" id="{2539F2BB-553B-0547-8504-F10D500098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520" y="4381196"/>
            <a:ext cx="895387" cy="350408"/>
          </a:xfrm>
          <a:prstGeom prst="rect">
            <a:avLst/>
          </a:prstGeom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1C3144B5-38EF-5341-8CF0-28FF4B30A3E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9890" y="1412775"/>
            <a:ext cx="879018" cy="379292"/>
          </a:xfrm>
          <a:prstGeom prst="rect">
            <a:avLst/>
          </a:prstGeom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E6F7A6A9-871D-2649-BB56-04ED1920A69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749889" y="1037154"/>
            <a:ext cx="879018" cy="428118"/>
          </a:xfrm>
          <a:prstGeom prst="rect">
            <a:avLst/>
          </a:prstGeom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268B8F12-A90E-4A44-84A4-379F5D5AA1E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5540" y="2204864"/>
            <a:ext cx="903367" cy="438684"/>
          </a:xfrm>
          <a:prstGeom prst="rect">
            <a:avLst/>
          </a:prstGeom>
        </p:spPr>
      </p:pic>
      <p:pic>
        <p:nvPicPr>
          <p:cNvPr id="85" name="Picture 84">
            <a:extLst>
              <a:ext uri="{FF2B5EF4-FFF2-40B4-BE49-F238E27FC236}">
                <a16:creationId xmlns:a16="http://schemas.microsoft.com/office/drawing/2014/main" id="{1186C538-EEC8-BB4B-9007-73A3E94AC31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8259" y="2636912"/>
            <a:ext cx="880648" cy="730205"/>
          </a:xfrm>
          <a:prstGeom prst="rect">
            <a:avLst/>
          </a:prstGeom>
        </p:spPr>
      </p:pic>
      <p:pic>
        <p:nvPicPr>
          <p:cNvPr id="86" name="Picture 85">
            <a:extLst>
              <a:ext uri="{FF2B5EF4-FFF2-40B4-BE49-F238E27FC236}">
                <a16:creationId xmlns:a16="http://schemas.microsoft.com/office/drawing/2014/main" id="{9B6A78BA-0A10-E642-881E-7A8F66D92BD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104" y="3986916"/>
            <a:ext cx="1331480" cy="383384"/>
          </a:xfrm>
          <a:prstGeom prst="rect">
            <a:avLst/>
          </a:prstGeom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FE8BAA32-42D9-BF49-9E9B-022228F2DF6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520" y="3248374"/>
            <a:ext cx="910126" cy="804877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56E4C9F1-A237-1346-8B41-CEE087EB46C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520" y="1628800"/>
            <a:ext cx="895387" cy="573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2420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3D227DC-E2A2-5949-B8BC-590F1307A2C7}"/>
              </a:ext>
            </a:extLst>
          </p:cNvPr>
          <p:cNvSpPr/>
          <p:nvPr/>
        </p:nvSpPr>
        <p:spPr>
          <a:xfrm>
            <a:off x="1907704" y="2581154"/>
            <a:ext cx="864096" cy="26642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E2B2BC8-25BD-5546-B8F6-25B335715D25}"/>
              </a:ext>
            </a:extLst>
          </p:cNvPr>
          <p:cNvCxnSpPr/>
          <p:nvPr/>
        </p:nvCxnSpPr>
        <p:spPr>
          <a:xfrm>
            <a:off x="1907704" y="2869186"/>
            <a:ext cx="86409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BA24250-71E7-0440-A1BD-516E6FAF395B}"/>
              </a:ext>
            </a:extLst>
          </p:cNvPr>
          <p:cNvCxnSpPr/>
          <p:nvPr/>
        </p:nvCxnSpPr>
        <p:spPr>
          <a:xfrm>
            <a:off x="1907704" y="3157218"/>
            <a:ext cx="86409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A3AE42E-7BB5-2B4A-ABA1-1FD2785DE9B2}"/>
              </a:ext>
            </a:extLst>
          </p:cNvPr>
          <p:cNvCxnSpPr/>
          <p:nvPr/>
        </p:nvCxnSpPr>
        <p:spPr>
          <a:xfrm>
            <a:off x="1907704" y="4957418"/>
            <a:ext cx="86409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D9CC626-5710-E942-8CF5-FCE373CD6A0D}"/>
              </a:ext>
            </a:extLst>
          </p:cNvPr>
          <p:cNvCxnSpPr/>
          <p:nvPr/>
        </p:nvCxnSpPr>
        <p:spPr>
          <a:xfrm>
            <a:off x="1907704" y="4021314"/>
            <a:ext cx="86409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6D790F6-D4F5-0D49-A16D-AFFBF99D8DE6}"/>
              </a:ext>
            </a:extLst>
          </p:cNvPr>
          <p:cNvCxnSpPr/>
          <p:nvPr/>
        </p:nvCxnSpPr>
        <p:spPr>
          <a:xfrm>
            <a:off x="1907704" y="4669386"/>
            <a:ext cx="86409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FBC1895-6FE0-2E49-822C-B178896D112D}"/>
              </a:ext>
            </a:extLst>
          </p:cNvPr>
          <p:cNvCxnSpPr/>
          <p:nvPr/>
        </p:nvCxnSpPr>
        <p:spPr>
          <a:xfrm>
            <a:off x="1907704" y="3661274"/>
            <a:ext cx="86409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AC8AFAA8-F3E5-FF4F-A858-AC1A90004C57}"/>
              </a:ext>
            </a:extLst>
          </p:cNvPr>
          <p:cNvSpPr txBox="1"/>
          <p:nvPr/>
        </p:nvSpPr>
        <p:spPr>
          <a:xfrm>
            <a:off x="2200232" y="3573016"/>
            <a:ext cx="2696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821604F-C2F4-2E4D-9D74-C44B927E2595}"/>
              </a:ext>
            </a:extLst>
          </p:cNvPr>
          <p:cNvSpPr/>
          <p:nvPr/>
        </p:nvSpPr>
        <p:spPr>
          <a:xfrm>
            <a:off x="3779912" y="1857053"/>
            <a:ext cx="864096" cy="480412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556C2E8-5C9B-414B-92AA-1CBDB9BC0C4A}"/>
              </a:ext>
            </a:extLst>
          </p:cNvPr>
          <p:cNvSpPr txBox="1"/>
          <p:nvPr/>
        </p:nvSpPr>
        <p:spPr>
          <a:xfrm>
            <a:off x="2173460" y="4917348"/>
            <a:ext cx="3778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3137EE7-7825-774E-BB5B-9533755E907B}"/>
              </a:ext>
            </a:extLst>
          </p:cNvPr>
          <p:cNvSpPr txBox="1"/>
          <p:nvPr/>
        </p:nvSpPr>
        <p:spPr>
          <a:xfrm>
            <a:off x="2200231" y="2503011"/>
            <a:ext cx="407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5AF822B-C88D-ED47-BBA8-AC9BB8BD6E75}"/>
              </a:ext>
            </a:extLst>
          </p:cNvPr>
          <p:cNvCxnSpPr/>
          <p:nvPr/>
        </p:nvCxnSpPr>
        <p:spPr>
          <a:xfrm flipV="1">
            <a:off x="2987824" y="2097259"/>
            <a:ext cx="648072" cy="6058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DC5C64F-7749-7848-BB26-3D38B8B22B91}"/>
              </a:ext>
            </a:extLst>
          </p:cNvPr>
          <p:cNvCxnSpPr>
            <a:cxnSpLocks/>
          </p:cNvCxnSpPr>
          <p:nvPr/>
        </p:nvCxnSpPr>
        <p:spPr>
          <a:xfrm flipV="1">
            <a:off x="2853838" y="3297213"/>
            <a:ext cx="782058" cy="5425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19A6B4A-7D02-1740-A76D-5B629F0ADE02}"/>
              </a:ext>
            </a:extLst>
          </p:cNvPr>
          <p:cNvCxnSpPr>
            <a:cxnSpLocks/>
          </p:cNvCxnSpPr>
          <p:nvPr/>
        </p:nvCxnSpPr>
        <p:spPr>
          <a:xfrm>
            <a:off x="2890810" y="5094449"/>
            <a:ext cx="745086" cy="3228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ight Arrow 22">
            <a:extLst>
              <a:ext uri="{FF2B5EF4-FFF2-40B4-BE49-F238E27FC236}">
                <a16:creationId xmlns:a16="http://schemas.microsoft.com/office/drawing/2014/main" id="{CC059DF3-4A68-EB44-BC2A-D8E2F9D80017}"/>
              </a:ext>
            </a:extLst>
          </p:cNvPr>
          <p:cNvSpPr/>
          <p:nvPr/>
        </p:nvSpPr>
        <p:spPr>
          <a:xfrm>
            <a:off x="4935526" y="3033685"/>
            <a:ext cx="288032" cy="5061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05186C3-663A-4940-9BDD-C19AD5F72B66}"/>
              </a:ext>
            </a:extLst>
          </p:cNvPr>
          <p:cNvSpPr/>
          <p:nvPr/>
        </p:nvSpPr>
        <p:spPr>
          <a:xfrm>
            <a:off x="3779912" y="2338248"/>
            <a:ext cx="864096" cy="682282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0E87E99-E0F6-3F49-8295-5A332190F97A}"/>
              </a:ext>
            </a:extLst>
          </p:cNvPr>
          <p:cNvSpPr/>
          <p:nvPr/>
        </p:nvSpPr>
        <p:spPr>
          <a:xfrm>
            <a:off x="3776080" y="3020530"/>
            <a:ext cx="864096" cy="458190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63B4CEA-B7A5-034A-8A6D-C4DE8E601FAB}"/>
              </a:ext>
            </a:extLst>
          </p:cNvPr>
          <p:cNvSpPr/>
          <p:nvPr/>
        </p:nvSpPr>
        <p:spPr>
          <a:xfrm>
            <a:off x="3776080" y="3478720"/>
            <a:ext cx="864096" cy="877771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305C649-2DEE-AD42-8FB2-1C883C30A050}"/>
              </a:ext>
            </a:extLst>
          </p:cNvPr>
          <p:cNvSpPr/>
          <p:nvPr/>
        </p:nvSpPr>
        <p:spPr>
          <a:xfrm>
            <a:off x="3776080" y="4364586"/>
            <a:ext cx="864096" cy="304800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6850D10-73BD-014B-82B3-5E47551C0A05}"/>
              </a:ext>
            </a:extLst>
          </p:cNvPr>
          <p:cNvSpPr/>
          <p:nvPr/>
        </p:nvSpPr>
        <p:spPr>
          <a:xfrm>
            <a:off x="3779911" y="4669385"/>
            <a:ext cx="864096" cy="503379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B161407-B17E-AF42-BD94-32A5DEE36BAD}"/>
              </a:ext>
            </a:extLst>
          </p:cNvPr>
          <p:cNvSpPr/>
          <p:nvPr/>
        </p:nvSpPr>
        <p:spPr>
          <a:xfrm>
            <a:off x="3779911" y="5101434"/>
            <a:ext cx="864096" cy="631822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C98E5386-D5F0-A44A-A659-206D20750E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6940" y="1956058"/>
            <a:ext cx="834182" cy="450716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99B4EA27-8D05-F94B-B16C-8EF92CF2CF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0387" y="2944926"/>
            <a:ext cx="880649" cy="57364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52E2EF53-F922-4544-BABA-357140E684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4811" y="2451600"/>
            <a:ext cx="1231800" cy="533092"/>
          </a:xfrm>
          <a:prstGeom prst="rect">
            <a:avLst/>
          </a:prstGeom>
        </p:spPr>
      </p:pic>
      <p:sp>
        <p:nvSpPr>
          <p:cNvPr id="42" name="Right Arrow 41">
            <a:extLst>
              <a:ext uri="{FF2B5EF4-FFF2-40B4-BE49-F238E27FC236}">
                <a16:creationId xmlns:a16="http://schemas.microsoft.com/office/drawing/2014/main" id="{7A905B50-0916-AE49-8CDB-ABC87CBD8313}"/>
              </a:ext>
            </a:extLst>
          </p:cNvPr>
          <p:cNvSpPr/>
          <p:nvPr/>
        </p:nvSpPr>
        <p:spPr>
          <a:xfrm>
            <a:off x="4932040" y="4593357"/>
            <a:ext cx="288032" cy="5061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352B12A-7689-F844-8E72-10C4C8A885CD}"/>
              </a:ext>
            </a:extLst>
          </p:cNvPr>
          <p:cNvSpPr/>
          <p:nvPr/>
        </p:nvSpPr>
        <p:spPr>
          <a:xfrm>
            <a:off x="5822720" y="1953305"/>
            <a:ext cx="818402" cy="188645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C45A2BD8-F3E5-F749-8CB1-E26991DA9CD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5226" y="4677453"/>
            <a:ext cx="805896" cy="424439"/>
          </a:xfrm>
          <a:prstGeom prst="rect">
            <a:avLst/>
          </a:prstGeom>
        </p:spPr>
      </p:pic>
      <p:sp>
        <p:nvSpPr>
          <p:cNvPr id="49" name="Rectangle 5">
            <a:extLst>
              <a:ext uri="{FF2B5EF4-FFF2-40B4-BE49-F238E27FC236}">
                <a16:creationId xmlns:a16="http://schemas.microsoft.com/office/drawing/2014/main" id="{EBD62BE2-9366-944A-B609-9B8D597959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20272" y="2708920"/>
            <a:ext cx="848002" cy="531440"/>
          </a:xfrm>
          <a:prstGeom prst="rect">
            <a:avLst/>
          </a:prstGeom>
          <a:noFill/>
          <a:ln w="25400">
            <a:noFill/>
          </a:ln>
        </p:spPr>
        <p:txBody>
          <a:bodyPr anchor="b"/>
          <a:lstStyle/>
          <a:p>
            <a:pPr algn="ctr">
              <a:defRPr/>
            </a:pPr>
            <a:r>
              <a:rPr lang="en-US" sz="2800" b="1" i="1" kern="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UK</a:t>
            </a:r>
            <a:endParaRPr lang="en-US" sz="2800" b="1" kern="0" dirty="0">
              <a:solidFill>
                <a:srgbClr val="FF00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50" name="Rectangle 5">
            <a:extLst>
              <a:ext uri="{FF2B5EF4-FFF2-40B4-BE49-F238E27FC236}">
                <a16:creationId xmlns:a16="http://schemas.microsoft.com/office/drawing/2014/main" id="{5331F22D-0635-3446-8DD6-43778059ED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20272" y="4603376"/>
            <a:ext cx="1080120" cy="531440"/>
          </a:xfrm>
          <a:prstGeom prst="rect">
            <a:avLst/>
          </a:prstGeom>
          <a:noFill/>
          <a:ln w="25400">
            <a:noFill/>
          </a:ln>
        </p:spPr>
        <p:txBody>
          <a:bodyPr anchor="b"/>
          <a:lstStyle/>
          <a:p>
            <a:pPr algn="ctr">
              <a:defRPr/>
            </a:pPr>
            <a:r>
              <a:rPr lang="en-US" sz="2800" b="1" i="1" kern="0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USA</a:t>
            </a:r>
            <a:endParaRPr lang="en-US" sz="2800" b="1" kern="0" dirty="0">
              <a:solidFill>
                <a:srgbClr val="0000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33" name="Rectangle 5">
            <a:extLst>
              <a:ext uri="{FF2B5EF4-FFF2-40B4-BE49-F238E27FC236}">
                <a16:creationId xmlns:a16="http://schemas.microsoft.com/office/drawing/2014/main" id="{E25984D5-BE46-CA46-BAEE-63DF6A8FE1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12752" y="3478018"/>
            <a:ext cx="847480" cy="361745"/>
          </a:xfrm>
          <a:prstGeom prst="rect">
            <a:avLst/>
          </a:prstGeom>
          <a:noFill/>
          <a:ln w="25400">
            <a:noFill/>
          </a:ln>
        </p:spPr>
        <p:txBody>
          <a:bodyPr anchor="b"/>
          <a:lstStyle/>
          <a:p>
            <a:pPr algn="ctr">
              <a:defRPr/>
            </a:pPr>
            <a:r>
              <a:rPr lang="en-US" sz="1200" b="1" i="1" kern="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N. Ireland</a:t>
            </a:r>
            <a:endParaRPr lang="en-US" sz="1200" b="1" kern="0" dirty="0">
              <a:solidFill>
                <a:srgbClr val="FF00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9479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86263</TotalTime>
  <Words>185</Words>
  <Application>Microsoft Macintosh PowerPoint</Application>
  <PresentationFormat>On-screen Show (4:3)</PresentationFormat>
  <Paragraphs>99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Arial</vt:lpstr>
      <vt:lpstr>Book Antiqua</vt:lpstr>
      <vt:lpstr>Calibri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GRL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Zemin Ning</dc:creator>
  <cp:lastModifiedBy>Microsoft Office User</cp:lastModifiedBy>
  <cp:revision>211</cp:revision>
  <cp:lastPrinted>2020-06-01T16:04:16Z</cp:lastPrinted>
  <dcterms:created xsi:type="dcterms:W3CDTF">2016-11-03T11:25:12Z</dcterms:created>
  <dcterms:modified xsi:type="dcterms:W3CDTF">2020-06-02T09:14:10Z</dcterms:modified>
</cp:coreProperties>
</file>